
<file path=[Content_Types].xml><?xml version="1.0" encoding="utf-8"?>
<Types xmlns="http://schemas.openxmlformats.org/package/2006/content-types">
  <Default Extension="gif" ContentType="image/gif"/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9"/>
  </p:notesMasterIdLst>
  <p:sldIdLst>
    <p:sldId id="256" r:id="rId2"/>
    <p:sldId id="257" r:id="rId3"/>
    <p:sldId id="258" r:id="rId4"/>
    <p:sldId id="259" r:id="rId5"/>
    <p:sldId id="263" r:id="rId6"/>
    <p:sldId id="261" r:id="rId7"/>
    <p:sldId id="266" r:id="rId8"/>
    <p:sldId id="264" r:id="rId9"/>
    <p:sldId id="262" r:id="rId10"/>
    <p:sldId id="268" r:id="rId11"/>
    <p:sldId id="270" r:id="rId12"/>
    <p:sldId id="290" r:id="rId13"/>
    <p:sldId id="272" r:id="rId14"/>
    <p:sldId id="291" r:id="rId15"/>
    <p:sldId id="273" r:id="rId16"/>
    <p:sldId id="271" r:id="rId17"/>
    <p:sldId id="277" r:id="rId18"/>
    <p:sldId id="278" r:id="rId19"/>
    <p:sldId id="282" r:id="rId20"/>
    <p:sldId id="280" r:id="rId21"/>
    <p:sldId id="283" r:id="rId22"/>
    <p:sldId id="286" r:id="rId23"/>
    <p:sldId id="285" r:id="rId24"/>
    <p:sldId id="287" r:id="rId25"/>
    <p:sldId id="289" r:id="rId26"/>
    <p:sldId id="281" r:id="rId27"/>
    <p:sldId id="292" r:id="rId28"/>
    <p:sldId id="260" r:id="rId29"/>
    <p:sldId id="265" r:id="rId30"/>
    <p:sldId id="267" r:id="rId31"/>
    <p:sldId id="269" r:id="rId32"/>
    <p:sldId id="274" r:id="rId33"/>
    <p:sldId id="275" r:id="rId34"/>
    <p:sldId id="276" r:id="rId35"/>
    <p:sldId id="279" r:id="rId36"/>
    <p:sldId id="284" r:id="rId37"/>
    <p:sldId id="288" r:id="rId3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eg>
</file>

<file path=ppt/media/image10.png>
</file>

<file path=ppt/media/image11.png>
</file>

<file path=ppt/media/image12.png>
</file>

<file path=ppt/media/image13.gif>
</file>

<file path=ppt/media/image14.jpeg>
</file>

<file path=ppt/media/image15.jpeg>
</file>

<file path=ppt/media/image16.jpe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114611-57A4-447A-B41A-EBE4EED6CCD2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3D6DF7-2B55-4D06-BB36-6FC24CD792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 are better methods: see TCEC and random search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3D6DF7-2B55-4D06-BB36-6FC24CD792F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9729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53847D-1E9E-4F8C-BFED-8D00D2FCA2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7CFD0-3EEB-436D-94AA-82A7593AC5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3C53DA-57A5-4F78-845F-540C562DE0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91DBCD-BE77-4533-974C-7B46EF4D09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BFEAD-AAC9-424D-A3CF-01192B51E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0696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494A5-018B-4DDB-95C1-20A01DB843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B021AD-17CD-45F8-A4BE-3D65AC2DF3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F88A9D-645D-4384-88CB-45C65FD0C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11B45-17D0-443E-A8AC-044922EC89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3D4CDA-0913-4394-857B-4AB3EE8E6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1670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F3CA1A-E9C2-4F1A-97ED-A25B5EE60C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83540-8B4A-4A58-A3F4-92116799C3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A8C1D3-D9B0-4632-AE8F-6DC200732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34A37E-EBC1-4177-8306-8AF5522E9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854690-CEEE-4C77-A309-BEDF7528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429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C75DD6-F17B-4B1F-9FFD-C27B78804C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EB95A2-F7E2-4870-8588-961D9FFE5E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0FC782-9EBE-4895-90C2-5BFAA45663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C62E2-F307-47B4-82B0-40FD907868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69CBB8-FDDB-4587-B1E3-75994291F0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154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870C-A439-4FF5-8313-9DC4C72E2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DF8EB-9D4D-40CA-97BB-A968DCF6BE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D419B8-D361-4C38-95C3-0AB723EBDF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66CA167-92CA-48DB-A64B-D6B818920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2EE311-2E22-4B7A-8723-9709BA0738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5141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B52ED-BBFF-42C3-AE0D-C7FDCD4D4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AFE9B-ACF1-4E68-98F1-6CF46D9DE21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077A68-AAF7-409F-8FE0-9222FFFE490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937DF-D60E-45AF-A1ED-F9532E272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A8FEE5-7683-4C3A-9C7C-83CC80E59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1244036-62B5-4224-84C7-6E284EAAD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429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A991F-AD9B-4F54-8C33-88CE07D65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054A1D-00E9-4BDA-8155-FB85E35991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8B00FF-89BB-46C5-896D-E69B75438E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2EBE73F-C374-4283-863B-54E586BD8F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35DC24B-1B3F-465D-BAEE-947CF01540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1B242E-EF03-4977-9E58-FF2BC74A8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6543555-5A50-48C9-9CAC-B2BE54F90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194314-28F3-44C8-A5A8-3458B92892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371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4E38C6-1D91-4118-89A0-6D5DE2BF27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B955175-A49C-4A32-B32E-9D3D2C4A5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A09436-0695-4BF3-A7C8-B761B26F6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921F0E-1040-4B54-97E9-4481DF7AF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8649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0EE28E-720F-4BD2-8818-272939186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BEC9E2-A9EE-4045-AE25-6EB3CDA9F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664223-9998-4037-8272-C89035CB5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812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7CEBA-63CF-4410-8049-0E3E076207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930731-839B-4A26-90F2-933ADD6178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3DD38-A7D1-4BDE-97DF-5268CDC9C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F7E3C-8BD8-440D-9123-E07CD30DB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B6E0D5-67D0-419C-A856-3DFAC8AC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A5DDDD-7C7B-4074-9104-634989F15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550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87B91-EF02-40BB-8FFF-E59DCBD883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DEFE819-76D3-45A2-A4BE-E4D1B56B70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3A50D-4EA9-4DA1-B872-40C09AE22C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91C644-2067-4946-ABF0-0955BB12A0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1D0110-81A5-4A36-A0EF-2C0D23BD1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9ABFF-5E6B-4FAC-B0A5-7EF93F586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1463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3006D69-38ED-4BC7-8B81-AF345C297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42950C-A533-43A6-8FE0-CA480E0D29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2FDC2-283D-435A-89EF-C46BE4DC85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0F901-664F-4242-945A-7579207B3B7A}" type="datetimeFigureOut">
              <a:rPr lang="en-US" smtClean="0"/>
              <a:t>12/1/2020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F9B66A-8591-4CF9-8A5A-CA6AADECF8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5E19C-81CF-41D4-902B-28CE705E1B7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25FD4F-64D1-4F89-8670-10EDF30C5F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3263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28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mailto:lockwo@rpi.edu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esearchgate.net/publication/334442317_Playing_Pong_Game_on_a_Quantum_Computer/figures?lo=1&amp;utm_source=google&amp;utm_medium=organic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gif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kVmp0uGtShk?feature=oembed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eRwTbRtnT1I?start=92&amp;feature=oembed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0D187-9F24-4C47-90E2-FFAA3EAD39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AI and Society Talk 11/19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346FF6-CBF3-4C0B-96E3-5CEE621AC97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Owen Lockwood</a:t>
            </a:r>
          </a:p>
        </p:txBody>
      </p:sp>
    </p:spTree>
    <p:extLst>
      <p:ext uri="{BB962C8B-B14F-4D97-AF65-F5344CB8AC3E}">
        <p14:creationId xmlns:p14="http://schemas.microsoft.com/office/powerpoint/2010/main" val="5536435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D830C1-752B-4920-AEAD-F8C7B9261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Real World RL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DB976-494D-4714-A108-BD58C2D4F9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t"/>
            <a:r>
              <a:rPr lang="en-US" dirty="0"/>
              <a:t>Currently </a:t>
            </a:r>
            <a:r>
              <a:rPr lang="en-US" b="1" i="1" dirty="0"/>
              <a:t>very </a:t>
            </a:r>
            <a:r>
              <a:rPr lang="en-US" dirty="0"/>
              <a:t>few real-world use cases</a:t>
            </a:r>
          </a:p>
          <a:p>
            <a:pPr fontAlgn="t"/>
            <a:r>
              <a:rPr lang="en-US" dirty="0"/>
              <a:t>Lots of challenges: [16], [17]</a:t>
            </a:r>
          </a:p>
          <a:p>
            <a:pPr fontAlgn="t"/>
            <a:r>
              <a:rPr lang="en-US" dirty="0"/>
              <a:t>Growing field:</a:t>
            </a:r>
          </a:p>
          <a:p>
            <a:pPr lvl="1" fontAlgn="t"/>
            <a:r>
              <a:rPr lang="en-US" dirty="0"/>
              <a:t>2020 Virtual Conference on Reinforcement Learning for Real Life </a:t>
            </a:r>
          </a:p>
          <a:p>
            <a:pPr lvl="1"/>
            <a:r>
              <a:rPr lang="en-US" dirty="0" err="1"/>
              <a:t>NeurIPS</a:t>
            </a:r>
            <a:r>
              <a:rPr lang="en-US" dirty="0"/>
              <a:t> 2020 Workshop: Challenges of Real-World RL</a:t>
            </a:r>
          </a:p>
          <a:p>
            <a:r>
              <a:rPr lang="en-US" dirty="0"/>
              <a:t>Lots of important social implications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38085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78446-60A6-4D6E-B68E-950B2B7535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Quantum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0C5D4C-B4C1-4CA5-8E79-9EA9547A89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4719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Classical Bits vs Quantum Bits: [18]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098" name="Picture 2" descr="Comparison between a classical bit and a qubit. | Download Scientific  Diagram">
            <a:extLst>
              <a:ext uri="{FF2B5EF4-FFF2-40B4-BE49-F238E27FC236}">
                <a16:creationId xmlns:a16="http://schemas.microsoft.com/office/drawing/2014/main" id="{AEC760EF-5239-4CB9-8A52-F3300699E2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27351" y="2115095"/>
            <a:ext cx="4200451" cy="3196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319696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E22F1E-F211-4621-A2C6-C61C5A060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Quantum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077525-29E0-425B-BF16-86C6E6E294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Superposition: </a:t>
            </a:r>
          </a:p>
          <a:p>
            <a:pPr lvl="1"/>
            <a:r>
              <a:rPr lang="en-US" dirty="0"/>
              <a:t>wavefunction is a linear combinations,</a:t>
            </a:r>
          </a:p>
          <a:p>
            <a:pPr lvl="1"/>
            <a:r>
              <a:rPr lang="en-US" dirty="0"/>
              <a:t>Information for N classical bits is N bits, for N qubits is 2^N bits</a:t>
            </a:r>
          </a:p>
          <a:p>
            <a:r>
              <a:rPr lang="en-US" dirty="0"/>
              <a:t>Entanglement: state of each qubit cannot be described independently of the state of the others, e.g. EPR state [19]</a:t>
            </a:r>
          </a:p>
          <a:p>
            <a:endParaRPr lang="en-US" dirty="0"/>
          </a:p>
        </p:txBody>
      </p:sp>
      <p:pic>
        <p:nvPicPr>
          <p:cNvPr id="4" name="Picture 4">
            <a:extLst>
              <a:ext uri="{FF2B5EF4-FFF2-40B4-BE49-F238E27FC236}">
                <a16:creationId xmlns:a16="http://schemas.microsoft.com/office/drawing/2014/main" id="{826E65B2-DCF0-4D2D-B02E-E43ACD9B4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2477" y="4174694"/>
            <a:ext cx="3662816" cy="10164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0178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5FA29-3C83-446D-97DE-54FE8A2D27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Quantum Computing?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95333-9CAF-4A24-ADE8-38D3BB2B4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With lots of money and lots of ice:</a:t>
            </a:r>
          </a:p>
          <a:p>
            <a:pPr lvl="1"/>
            <a:r>
              <a:rPr lang="en-US" dirty="0"/>
              <a:t>[20] at 20 </a:t>
            </a:r>
            <a:r>
              <a:rPr lang="en-US" dirty="0" err="1"/>
              <a:t>mK</a:t>
            </a:r>
            <a:r>
              <a:rPr lang="en-US" dirty="0"/>
              <a:t> = -459.634 degrees F</a:t>
            </a:r>
          </a:p>
          <a:p>
            <a:r>
              <a:rPr lang="en-US" dirty="0"/>
              <a:t>Or with a simulator!</a:t>
            </a:r>
          </a:p>
        </p:txBody>
      </p:sp>
      <p:pic>
        <p:nvPicPr>
          <p:cNvPr id="5122" name="Picture 2" descr="figure1">
            <a:extLst>
              <a:ext uri="{FF2B5EF4-FFF2-40B4-BE49-F238E27FC236}">
                <a16:creationId xmlns:a16="http://schemas.microsoft.com/office/drawing/2014/main" id="{5A9E926B-E4AD-4E8F-8C43-2FCED14909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3674" y="1439969"/>
            <a:ext cx="3453413" cy="49563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68551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56C7E-AAE2-4DA1-876B-D10073C371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Quantum Computing?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88546-13DF-4181-B7E9-CA8AD67E2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Gates: Operate directly on Qubits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EE9CB4-6D46-4E6C-B41B-974D01B1D9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5526" y="2300844"/>
            <a:ext cx="3602838" cy="44446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DA8E3F-C164-4329-A3B5-58A10F8BA7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466" y="2450970"/>
            <a:ext cx="6785041" cy="15245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9324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6C2BE-95AA-49AF-B859-5F1F71799A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Quantum Computing do?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8215D4-8106-4C77-B211-563C6B3D69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837"/>
            <a:ext cx="10515600" cy="4882718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Superpolynomial</a:t>
            </a:r>
            <a:r>
              <a:rPr lang="en-US" dirty="0"/>
              <a:t> speedups for:</a:t>
            </a:r>
          </a:p>
          <a:p>
            <a:pPr lvl="1"/>
            <a:r>
              <a:rPr lang="en-US" b="1" dirty="0"/>
              <a:t>Factoring and Discrete Log </a:t>
            </a:r>
            <a:r>
              <a:rPr lang="en-US" dirty="0"/>
              <a:t>[21]</a:t>
            </a:r>
          </a:p>
          <a:p>
            <a:pPr lvl="1"/>
            <a:r>
              <a:rPr lang="en-US" dirty="0"/>
              <a:t>Pell’s Equation [22]</a:t>
            </a:r>
          </a:p>
          <a:p>
            <a:pPr lvl="1"/>
            <a:r>
              <a:rPr lang="en-US" dirty="0"/>
              <a:t>Abelian Hidden Subgroup [23]</a:t>
            </a:r>
          </a:p>
          <a:p>
            <a:pPr lvl="1"/>
            <a:r>
              <a:rPr lang="en-US" dirty="0"/>
              <a:t>Group Order, Membership and </a:t>
            </a:r>
            <a:r>
              <a:rPr lang="en-US" dirty="0" err="1"/>
              <a:t>Isopmorphism</a:t>
            </a:r>
            <a:r>
              <a:rPr lang="en-US" dirty="0"/>
              <a:t> [24], [25]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Polynomial Speedups for:</a:t>
            </a:r>
          </a:p>
          <a:p>
            <a:pPr lvl="1"/>
            <a:r>
              <a:rPr lang="en-US" b="1" dirty="0"/>
              <a:t>Searching [26]</a:t>
            </a:r>
          </a:p>
          <a:p>
            <a:pPr lvl="1"/>
            <a:r>
              <a:rPr lang="en-US" b="1" dirty="0"/>
              <a:t>Machine Learning [27]</a:t>
            </a:r>
          </a:p>
          <a:p>
            <a:pPr lvl="1"/>
            <a:r>
              <a:rPr lang="en-US" dirty="0"/>
              <a:t>Gradient Calculation [28]</a:t>
            </a:r>
          </a:p>
          <a:p>
            <a:pPr lvl="1"/>
            <a:r>
              <a:rPr lang="en-US" dirty="0"/>
              <a:t>Subset finding [29]</a:t>
            </a:r>
          </a:p>
          <a:p>
            <a:pPr lvl="1"/>
            <a:r>
              <a:rPr lang="en-US" dirty="0"/>
              <a:t>Etc.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0251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46AA0-38FA-4322-84EC-B44EADBF00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Quantum Machine Learning?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9C5925-22AE-4943-B888-724E71CC41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Quantum Computing + Machine Learning = QML</a:t>
            </a:r>
          </a:p>
          <a:p>
            <a:r>
              <a:rPr lang="en-US" dirty="0"/>
              <a:t>Using a parametrized quantum computer to learn a function approximator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546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56785-B927-4283-A128-F086ABA9A6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QML?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080FB5-6996-48A2-A061-C03B80FF6E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Usually with a simulator (for now)</a:t>
            </a:r>
          </a:p>
          <a:p>
            <a:pPr lvl="1"/>
            <a:r>
              <a:rPr lang="en-US" b="1" dirty="0" err="1"/>
              <a:t>Pennylane</a:t>
            </a:r>
            <a:r>
              <a:rPr lang="en-US" dirty="0"/>
              <a:t> [30] is in my ears and in my eyes There beneath the blue suburban skies</a:t>
            </a:r>
          </a:p>
          <a:p>
            <a:pPr lvl="1"/>
            <a:r>
              <a:rPr lang="en-US" dirty="0"/>
              <a:t>Let me take you down </a:t>
            </a:r>
            <a:r>
              <a:rPr lang="en-US" dirty="0" err="1"/>
              <a:t>'Cause</a:t>
            </a:r>
            <a:r>
              <a:rPr lang="en-US" dirty="0"/>
              <a:t> I'm going to </a:t>
            </a:r>
            <a:r>
              <a:rPr lang="en-US" b="1" dirty="0"/>
              <a:t>Strawberry Fields </a:t>
            </a:r>
            <a:r>
              <a:rPr lang="en-US" dirty="0"/>
              <a:t>[31] Nothing is real</a:t>
            </a:r>
          </a:p>
          <a:p>
            <a:pPr lvl="1"/>
            <a:r>
              <a:rPr lang="en-US" dirty="0"/>
              <a:t>TensorFlow-Quantum [32] </a:t>
            </a:r>
          </a:p>
          <a:p>
            <a:pPr lvl="1"/>
            <a:r>
              <a:rPr lang="en-US" dirty="0" err="1"/>
              <a:t>Qiskit</a:t>
            </a:r>
            <a:r>
              <a:rPr lang="en-US"/>
              <a:t> [47]</a:t>
            </a:r>
            <a:endParaRPr lang="en-US" dirty="0"/>
          </a:p>
          <a:p>
            <a:pPr marL="45720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9544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F4B26-CA5E-4307-A904-0234131F3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QML?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2076EA-DB6E-4B69-BF6A-6E15CB2B17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2662"/>
            <a:ext cx="10515600" cy="4351338"/>
          </a:xfrm>
        </p:spPr>
        <p:txBody>
          <a:bodyPr>
            <a:normAutofit/>
          </a:bodyPr>
          <a:lstStyle/>
          <a:p>
            <a:r>
              <a:rPr lang="en-US" sz="2400" dirty="0"/>
              <a:t>Quantum Hopfield Neural Networks [33]</a:t>
            </a:r>
          </a:p>
          <a:p>
            <a:r>
              <a:rPr lang="en-US" sz="2400" dirty="0"/>
              <a:t>Quantum Support Vector Machine (SVM) [34]</a:t>
            </a:r>
          </a:p>
          <a:p>
            <a:r>
              <a:rPr lang="en-US" sz="2400" dirty="0"/>
              <a:t>Quantum Perceptron [35]</a:t>
            </a:r>
          </a:p>
          <a:p>
            <a:r>
              <a:rPr lang="en-US" sz="2400" dirty="0"/>
              <a:t>Quantum Approximate Optimization Algorithm (QAOA) [36]	</a:t>
            </a:r>
          </a:p>
          <a:p>
            <a:r>
              <a:rPr lang="en-US" sz="2400" b="1" dirty="0"/>
              <a:t>Quantum Neural Network/Quantum Variational Circuit (QVC)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2179040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97AE85-364F-46D6-81AD-3E2BF2C196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QVC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0D4C8F-380D-4F0B-8165-EA7B55ABD2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2662"/>
            <a:ext cx="10515600" cy="4351338"/>
          </a:xfrm>
        </p:spPr>
        <p:txBody>
          <a:bodyPr/>
          <a:lstStyle/>
          <a:p>
            <a:r>
              <a:rPr lang="en-US" dirty="0"/>
              <a:t>Similar paradigm to deep learning b with mathematical differences</a:t>
            </a:r>
          </a:p>
          <a:p>
            <a:r>
              <a:rPr lang="en-US" dirty="0"/>
              <a:t>3 parts to a QVC: encoder, parametrized circuit, readout operators</a:t>
            </a:r>
          </a:p>
          <a:p>
            <a:r>
              <a:rPr lang="en-US" dirty="0"/>
              <a:t>Can be updated via gradient descent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4A472-0E69-4AFF-B87D-00714FC033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965" y="3029505"/>
            <a:ext cx="5751990" cy="352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811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8E286-4A61-4652-B717-473A8A1B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49F076-2D1A-4889-A39F-5ACFE19B43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8070" y="1845734"/>
            <a:ext cx="10507610" cy="4023360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Reinforcement Learning (RL)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Quantum Computing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Quantum Machine Learning (QML)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Quantum RL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What can you do?</a:t>
            </a:r>
          </a:p>
        </p:txBody>
      </p:sp>
    </p:spTree>
    <p:extLst>
      <p:ext uri="{BB962C8B-B14F-4D97-AF65-F5344CB8AC3E}">
        <p14:creationId xmlns:p14="http://schemas.microsoft.com/office/powerpoint/2010/main" val="24989956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4B0FA7-D466-44C0-989C-363DDEB6D7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QML?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7E101B-3EC0-4B7D-9CD0-999C88F75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QQ may be area with greatest potential speedup</a:t>
            </a:r>
          </a:p>
          <a:p>
            <a:r>
              <a:rPr lang="en-US" dirty="0"/>
              <a:t>CQ requires conversion of classical data to quantum data</a:t>
            </a:r>
          </a:p>
        </p:txBody>
      </p:sp>
      <p:pic>
        <p:nvPicPr>
          <p:cNvPr id="6" name="Picture 2" descr="Quantum machine learning - Wikipedia">
            <a:extLst>
              <a:ext uri="{FF2B5EF4-FFF2-40B4-BE49-F238E27FC236}">
                <a16:creationId xmlns:a16="http://schemas.microsoft.com/office/drawing/2014/main" id="{7BD7D841-D74F-4743-988E-9154409B29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6066" y="3085769"/>
            <a:ext cx="3292879" cy="32261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06538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E9604-7E2F-4A8C-8F15-F9C6A8512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 with QML?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2E92EE-13AB-4735-9CC8-ED00AF568F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Variational Quantum </a:t>
            </a:r>
            <a:r>
              <a:rPr lang="en-US" dirty="0" err="1"/>
              <a:t>Eigensolver</a:t>
            </a:r>
            <a:r>
              <a:rPr lang="en-US" dirty="0"/>
              <a:t> (VQE) [37]</a:t>
            </a:r>
          </a:p>
          <a:p>
            <a:r>
              <a:rPr lang="en-US" dirty="0"/>
              <a:t>Variational Quantum Linear Solver (VQLS) [38]</a:t>
            </a:r>
          </a:p>
          <a:p>
            <a:r>
              <a:rPr lang="en-US" dirty="0"/>
              <a:t>Variational Quantum </a:t>
            </a:r>
            <a:r>
              <a:rPr lang="en-US" dirty="0" err="1"/>
              <a:t>Thermalizer</a:t>
            </a:r>
            <a:r>
              <a:rPr lang="en-US" dirty="0"/>
              <a:t> (VQT) [39]</a:t>
            </a:r>
          </a:p>
          <a:p>
            <a:r>
              <a:rPr lang="en-US" dirty="0"/>
              <a:t>Drug Discovery with QML [41]</a:t>
            </a:r>
          </a:p>
          <a:p>
            <a:r>
              <a:rPr lang="en-US" dirty="0"/>
              <a:t>Quantum Generative </a:t>
            </a:r>
            <a:r>
              <a:rPr lang="en-US" dirty="0" err="1"/>
              <a:t>Adverserial</a:t>
            </a:r>
            <a:r>
              <a:rPr lang="en-US" dirty="0"/>
              <a:t> Networks (GANs) [42]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476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771BB-96BF-429A-A035-D9F97F616D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QML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4A44FF-31AD-4C98-84CC-37093DF0D0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Barren Plateaus [40]</a:t>
            </a:r>
          </a:p>
          <a:p>
            <a:r>
              <a:rPr lang="en-US" dirty="0"/>
              <a:t>Converting classical data to quantum data requires &gt; 2^N gates (eliminating the quantum advantage?)</a:t>
            </a:r>
          </a:p>
          <a:p>
            <a:r>
              <a:rPr lang="en-US" dirty="0"/>
              <a:t>Hardware is hard (or so I’m told)</a:t>
            </a:r>
          </a:p>
          <a:p>
            <a:pPr lvl="1"/>
            <a:r>
              <a:rPr lang="en-US" dirty="0"/>
              <a:t>Lots of noise and not a lot of qubits </a:t>
            </a:r>
          </a:p>
        </p:txBody>
      </p:sp>
    </p:spTree>
    <p:extLst>
      <p:ext uri="{BB962C8B-B14F-4D97-AF65-F5344CB8AC3E}">
        <p14:creationId xmlns:p14="http://schemas.microsoft.com/office/powerpoint/2010/main" val="19746214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F3539F-EB31-4DA1-9A1A-0092A87A8C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Quantum Reinforcement Learning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AE2476-A9C1-4EC7-9184-E7D62E2E2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Reinforcement learning = sample inefficient</a:t>
            </a:r>
          </a:p>
          <a:p>
            <a:r>
              <a:rPr lang="en-US" dirty="0"/>
              <a:t>QML = representational power, fewer parameters</a:t>
            </a:r>
          </a:p>
          <a:p>
            <a:r>
              <a:rPr lang="en-US" dirty="0"/>
              <a:t>QML + RL = match made in heaven?</a:t>
            </a:r>
          </a:p>
          <a:p>
            <a:r>
              <a:rPr lang="en-US" dirty="0"/>
              <a:t>Differing techniques:</a:t>
            </a:r>
          </a:p>
          <a:p>
            <a:pPr lvl="1"/>
            <a:r>
              <a:rPr lang="en-US" dirty="0"/>
              <a:t>Grover iteration [43]</a:t>
            </a:r>
          </a:p>
          <a:p>
            <a:pPr lvl="1"/>
            <a:r>
              <a:rPr lang="en-US" dirty="0"/>
              <a:t>CV Photonic gates [44]</a:t>
            </a:r>
          </a:p>
          <a:p>
            <a:pPr lvl="1"/>
            <a:r>
              <a:rPr lang="en-US" dirty="0"/>
              <a:t>QVC for function approximation in DQN [45]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3235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D00127-E6D4-48F5-A3EC-AA4F31C6E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work [46]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3B0C8-78C1-4714-90A2-C687908EA1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Using QVC for function approximation in existing RL algorithms</a:t>
            </a:r>
          </a:p>
          <a:p>
            <a:r>
              <a:rPr lang="en-US" dirty="0"/>
              <a:t>Encode classical information via suboptimal (but fast) encoding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9CFEC10B-AC00-41D9-9B1A-102A17A7871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276" y="2846474"/>
            <a:ext cx="4902724" cy="3646401"/>
          </a:xfrm>
          <a:prstGeom prst="rect">
            <a:avLst/>
          </a:prstGeom>
        </p:spPr>
      </p:pic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3759F080-F9D3-4234-A4E5-3B9DFA61FF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4964" y="2907958"/>
            <a:ext cx="4737389" cy="3523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190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ADE4D9-553E-458E-A529-886FF033A4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work (cont.)</a:t>
            </a:r>
          </a:p>
        </p:txBody>
      </p:sp>
      <p:pic>
        <p:nvPicPr>
          <p:cNvPr id="4" name="neurips_lay">
            <a:hlinkClick r:id="" action="ppaction://media"/>
            <a:extLst>
              <a:ext uri="{FF2B5EF4-FFF2-40B4-BE49-F238E27FC236}">
                <a16:creationId xmlns:a16="http://schemas.microsoft.com/office/drawing/2014/main" id="{8AACDF8F-36F2-4F5D-9D2A-DA82263E8F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50301" y="1593130"/>
            <a:ext cx="8488313" cy="477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1304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88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4ECC53-2F8E-46FD-970F-D3B7B94E8A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can you do?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E0943F-2CE9-4C7B-840C-E877B56FD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Lots of open problems in RL, QML and the merging of the two fields</a:t>
            </a:r>
          </a:p>
          <a:p>
            <a:r>
              <a:rPr lang="en-US" dirty="0"/>
              <a:t>Take classes:</a:t>
            </a:r>
          </a:p>
          <a:p>
            <a:pPr lvl="1"/>
            <a:r>
              <a:rPr lang="en-US" dirty="0"/>
              <a:t>ML from data</a:t>
            </a:r>
          </a:p>
          <a:p>
            <a:pPr lvl="1"/>
            <a:r>
              <a:rPr lang="en-US" dirty="0"/>
              <a:t>Intro to AI</a:t>
            </a:r>
          </a:p>
          <a:p>
            <a:pPr lvl="1"/>
            <a:r>
              <a:rPr lang="en-US" dirty="0"/>
              <a:t>Quantum Mechanics</a:t>
            </a:r>
          </a:p>
          <a:p>
            <a:pPr lvl="1"/>
            <a:r>
              <a:rPr lang="en-US" dirty="0"/>
              <a:t>Quantum Computing (supposedly Malik is teaching that next Fall)</a:t>
            </a:r>
          </a:p>
          <a:p>
            <a:pPr lvl="1"/>
            <a:r>
              <a:rPr lang="en-US" dirty="0"/>
              <a:t>Game AI</a:t>
            </a:r>
          </a:p>
          <a:p>
            <a:pPr lvl="1"/>
            <a:r>
              <a:rPr lang="en-US" dirty="0"/>
              <a:t>Etc.</a:t>
            </a:r>
          </a:p>
          <a:p>
            <a:r>
              <a:rPr lang="en-US" dirty="0"/>
              <a:t>Get involved with research! Now is a </a:t>
            </a:r>
            <a:r>
              <a:rPr lang="en-US"/>
              <a:t>great time!</a:t>
            </a:r>
            <a:endParaRPr lang="en-US" dirty="0"/>
          </a:p>
          <a:p>
            <a:r>
              <a:rPr lang="en-US" dirty="0"/>
              <a:t>Contact me: </a:t>
            </a:r>
            <a:r>
              <a:rPr lang="en-US" dirty="0">
                <a:hlinkClick r:id="rId2"/>
              </a:rPr>
              <a:t>lockwo@rpi.edu</a:t>
            </a:r>
            <a:r>
              <a:rPr lang="en-US" dirty="0"/>
              <a:t>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61460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FFD45-BD2C-4378-9FDD-7BBB2475D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954E6-C1F0-48B5-9562-BC6303F90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868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0B466-D6B8-46F1-9C0A-C08440D43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455E9C-519A-4BB9-8420-240BA03EF4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[1] Sutton, R. S., &amp; </a:t>
            </a:r>
            <a:r>
              <a:rPr lang="en-US" dirty="0" err="1"/>
              <a:t>Barto</a:t>
            </a:r>
            <a:r>
              <a:rPr lang="en-US" dirty="0"/>
              <a:t>, A. G. (2018). </a:t>
            </a:r>
            <a:r>
              <a:rPr lang="en-US" i="1" dirty="0"/>
              <a:t>Reinforcement learning: An introduction</a:t>
            </a:r>
            <a:r>
              <a:rPr lang="en-US" dirty="0"/>
              <a:t>. MIT press.</a:t>
            </a:r>
          </a:p>
          <a:p>
            <a:pPr marL="0" indent="0">
              <a:buNone/>
            </a:pPr>
            <a:r>
              <a:rPr lang="en-US" dirty="0"/>
              <a:t>[2] </a:t>
            </a:r>
            <a:r>
              <a:rPr lang="en-US" dirty="0" err="1"/>
              <a:t>Mnih</a:t>
            </a:r>
            <a:r>
              <a:rPr lang="en-US" dirty="0"/>
              <a:t>, V., </a:t>
            </a:r>
            <a:r>
              <a:rPr lang="en-US" dirty="0" err="1"/>
              <a:t>Kavukcuoglu</a:t>
            </a:r>
            <a:r>
              <a:rPr lang="en-US" dirty="0"/>
              <a:t>, K., Silver, D., </a:t>
            </a:r>
            <a:r>
              <a:rPr lang="en-US" dirty="0" err="1"/>
              <a:t>Rusu</a:t>
            </a:r>
            <a:r>
              <a:rPr lang="en-US" dirty="0"/>
              <a:t>, A. A., </a:t>
            </a:r>
            <a:r>
              <a:rPr lang="en-US" dirty="0" err="1"/>
              <a:t>Veness</a:t>
            </a:r>
            <a:r>
              <a:rPr lang="en-US" dirty="0"/>
              <a:t>, J., Bellemare, M. G., ... &amp; Petersen, S. (2015). Human-level control through deep reinforcement learning. </a:t>
            </a:r>
            <a:r>
              <a:rPr lang="en-US" i="1" dirty="0"/>
              <a:t>nature</a:t>
            </a:r>
            <a:r>
              <a:rPr lang="en-US" dirty="0"/>
              <a:t>, </a:t>
            </a:r>
            <a:r>
              <a:rPr lang="en-US" i="1" dirty="0"/>
              <a:t>518</a:t>
            </a:r>
            <a:r>
              <a:rPr lang="en-US" dirty="0"/>
              <a:t>(7540), 529-533.</a:t>
            </a:r>
          </a:p>
          <a:p>
            <a:pPr marL="0" indent="0">
              <a:buNone/>
            </a:pPr>
            <a:r>
              <a:rPr lang="en-US" dirty="0"/>
              <a:t>[3] </a:t>
            </a:r>
            <a:r>
              <a:rPr lang="en-US" dirty="0" err="1"/>
              <a:t>Badia</a:t>
            </a:r>
            <a:r>
              <a:rPr lang="en-US" dirty="0"/>
              <a:t>, A. P., Piot, B., </a:t>
            </a:r>
            <a:r>
              <a:rPr lang="en-US" dirty="0" err="1"/>
              <a:t>Kapturowski</a:t>
            </a:r>
            <a:r>
              <a:rPr lang="en-US" dirty="0"/>
              <a:t>, S., </a:t>
            </a:r>
            <a:r>
              <a:rPr lang="en-US" dirty="0" err="1"/>
              <a:t>Sprechmann</a:t>
            </a:r>
            <a:r>
              <a:rPr lang="en-US" dirty="0"/>
              <a:t>, P., </a:t>
            </a:r>
            <a:r>
              <a:rPr lang="en-US" dirty="0" err="1"/>
              <a:t>Vitvitskyi</a:t>
            </a:r>
            <a:r>
              <a:rPr lang="en-US" dirty="0"/>
              <a:t>, A., Guo, D., &amp; Blundell, C. (2020). Agent57: Outperforming the </a:t>
            </a:r>
            <a:r>
              <a:rPr lang="en-US" dirty="0" err="1"/>
              <a:t>atari</a:t>
            </a:r>
            <a:r>
              <a:rPr lang="en-US" dirty="0"/>
              <a:t> human benchmark. </a:t>
            </a:r>
            <a:r>
              <a:rPr lang="en-US" i="1" dirty="0" err="1"/>
              <a:t>arXiv</a:t>
            </a:r>
            <a:r>
              <a:rPr lang="en-US" i="1" dirty="0"/>
              <a:t> preprint arXiv:2003.13350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[4] Silver, D., Huang, A., Maddison, C. J., </a:t>
            </a:r>
            <a:r>
              <a:rPr lang="en-US" dirty="0" err="1"/>
              <a:t>Guez</a:t>
            </a:r>
            <a:r>
              <a:rPr lang="en-US" dirty="0"/>
              <a:t>, A., </a:t>
            </a:r>
            <a:r>
              <a:rPr lang="en-US" dirty="0" err="1"/>
              <a:t>Sifre</a:t>
            </a:r>
            <a:r>
              <a:rPr lang="en-US" dirty="0"/>
              <a:t>, L., Van Den </a:t>
            </a:r>
            <a:r>
              <a:rPr lang="en-US" dirty="0" err="1"/>
              <a:t>Driessche</a:t>
            </a:r>
            <a:r>
              <a:rPr lang="en-US" dirty="0"/>
              <a:t>, G., ... &amp; Dieleman, S. (2016). Mastering the game of Go with deep neural networks and tree search. </a:t>
            </a:r>
            <a:r>
              <a:rPr lang="en-US" i="1" dirty="0"/>
              <a:t>nature</a:t>
            </a:r>
            <a:r>
              <a:rPr lang="en-US" dirty="0"/>
              <a:t>, </a:t>
            </a:r>
            <a:r>
              <a:rPr lang="en-US" i="1" dirty="0"/>
              <a:t>529</a:t>
            </a:r>
            <a:r>
              <a:rPr lang="en-US" dirty="0"/>
              <a:t>(7587), 484-489.</a:t>
            </a:r>
          </a:p>
          <a:p>
            <a:pPr marL="0" indent="0">
              <a:buNone/>
            </a:pPr>
            <a:r>
              <a:rPr lang="en-US" dirty="0"/>
              <a:t>[5] Silver, D., Hubert, T., </a:t>
            </a:r>
            <a:r>
              <a:rPr lang="en-US" dirty="0" err="1"/>
              <a:t>Schrittwieser</a:t>
            </a:r>
            <a:r>
              <a:rPr lang="en-US" dirty="0"/>
              <a:t>, J., </a:t>
            </a:r>
            <a:r>
              <a:rPr lang="en-US" dirty="0" err="1"/>
              <a:t>Antonoglou</a:t>
            </a:r>
            <a:r>
              <a:rPr lang="en-US" dirty="0"/>
              <a:t>, I., Lai, M., </a:t>
            </a:r>
            <a:r>
              <a:rPr lang="en-US" dirty="0" err="1"/>
              <a:t>Guez</a:t>
            </a:r>
            <a:r>
              <a:rPr lang="en-US" dirty="0"/>
              <a:t>, A., ... &amp; </a:t>
            </a:r>
            <a:r>
              <a:rPr lang="en-US" dirty="0" err="1"/>
              <a:t>Lillicrap</a:t>
            </a:r>
            <a:r>
              <a:rPr lang="en-US" dirty="0"/>
              <a:t>, T. (2018). A general reinforcement learning algorithm that masters chess, shogi, and Go through self-play. </a:t>
            </a:r>
            <a:r>
              <a:rPr lang="en-US" i="1" dirty="0"/>
              <a:t>Science</a:t>
            </a:r>
            <a:r>
              <a:rPr lang="en-US" dirty="0"/>
              <a:t>, </a:t>
            </a:r>
            <a:r>
              <a:rPr lang="en-US" i="1" dirty="0"/>
              <a:t>362</a:t>
            </a:r>
            <a:r>
              <a:rPr lang="en-US" dirty="0"/>
              <a:t>(6419), 1140-1144.</a:t>
            </a:r>
          </a:p>
        </p:txBody>
      </p:sp>
    </p:spTree>
    <p:extLst>
      <p:ext uri="{BB962C8B-B14F-4D97-AF65-F5344CB8AC3E}">
        <p14:creationId xmlns:p14="http://schemas.microsoft.com/office/powerpoint/2010/main" val="148768720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AC820-9721-447B-937B-A404810A01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6A76F-F09D-45D8-9AD5-0A7BDDB2B2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/>
              <a:t>[6] </a:t>
            </a:r>
            <a:r>
              <a:rPr lang="en-US" dirty="0" err="1"/>
              <a:t>Vinyals</a:t>
            </a:r>
            <a:r>
              <a:rPr lang="en-US" dirty="0"/>
              <a:t>, O., </a:t>
            </a:r>
            <a:r>
              <a:rPr lang="en-US" dirty="0" err="1"/>
              <a:t>Babuschkin</a:t>
            </a:r>
            <a:r>
              <a:rPr lang="en-US" dirty="0"/>
              <a:t>, I., Chung, J., Mathieu, M., </a:t>
            </a:r>
            <a:r>
              <a:rPr lang="en-US" dirty="0" err="1"/>
              <a:t>Jaderberg</a:t>
            </a:r>
            <a:r>
              <a:rPr lang="en-US" dirty="0"/>
              <a:t>, M., Czarnecki, W. M., ... &amp; </a:t>
            </a:r>
            <a:r>
              <a:rPr lang="en-US" dirty="0" err="1"/>
              <a:t>Ewalds</a:t>
            </a:r>
            <a:r>
              <a:rPr lang="en-US" dirty="0"/>
              <a:t>, T. (2019). </a:t>
            </a:r>
            <a:r>
              <a:rPr lang="en-US" dirty="0" err="1"/>
              <a:t>Alphastar</a:t>
            </a:r>
            <a:r>
              <a:rPr lang="en-US" dirty="0"/>
              <a:t>: Mastering the real-time strategy game </a:t>
            </a:r>
            <a:r>
              <a:rPr lang="en-US" dirty="0" err="1"/>
              <a:t>starcraft</a:t>
            </a:r>
            <a:r>
              <a:rPr lang="en-US" dirty="0"/>
              <a:t> ii. </a:t>
            </a:r>
            <a:r>
              <a:rPr lang="en-US" i="1" dirty="0"/>
              <a:t>DeepMind blog</a:t>
            </a:r>
            <a:r>
              <a:rPr lang="en-US" dirty="0"/>
              <a:t>, 2.</a:t>
            </a:r>
          </a:p>
          <a:p>
            <a:pPr marL="0" indent="0">
              <a:buNone/>
            </a:pPr>
            <a:r>
              <a:rPr lang="en-US" dirty="0"/>
              <a:t>[7] </a:t>
            </a:r>
            <a:r>
              <a:rPr lang="en-US" dirty="0" err="1"/>
              <a:t>Vinyals</a:t>
            </a:r>
            <a:r>
              <a:rPr lang="en-US" dirty="0"/>
              <a:t>, O., </a:t>
            </a:r>
            <a:r>
              <a:rPr lang="en-US" dirty="0" err="1"/>
              <a:t>Babuschkin</a:t>
            </a:r>
            <a:r>
              <a:rPr lang="en-US" dirty="0"/>
              <a:t>, I., Czarnecki, W. M., Mathieu, M., </a:t>
            </a:r>
            <a:r>
              <a:rPr lang="en-US" dirty="0" err="1"/>
              <a:t>Dudzik</a:t>
            </a:r>
            <a:r>
              <a:rPr lang="en-US" dirty="0"/>
              <a:t>, A., Chung, J., ... &amp; Oh, J. (2019). Grandmaster level in StarCraft II using multi-agent reinforcement learning. </a:t>
            </a:r>
            <a:r>
              <a:rPr lang="en-US" i="1" dirty="0"/>
              <a:t>Nature</a:t>
            </a:r>
            <a:r>
              <a:rPr lang="en-US" dirty="0"/>
              <a:t>, </a:t>
            </a:r>
            <a:r>
              <a:rPr lang="en-US" i="1" dirty="0"/>
              <a:t>575</a:t>
            </a:r>
            <a:r>
              <a:rPr lang="en-US" dirty="0"/>
              <a:t>(7782), 350-354.</a:t>
            </a:r>
          </a:p>
          <a:p>
            <a:pPr marL="0" indent="0">
              <a:buNone/>
            </a:pPr>
            <a:r>
              <a:rPr lang="en-US" dirty="0"/>
              <a:t>[8] Berner, C., Brockman, G., Chan, B., Cheung, V., </a:t>
            </a:r>
            <a:r>
              <a:rPr lang="en-US" dirty="0" err="1"/>
              <a:t>Dębiak</a:t>
            </a:r>
            <a:r>
              <a:rPr lang="en-US" dirty="0"/>
              <a:t>, P., Dennison, C., ... &amp; </a:t>
            </a:r>
            <a:r>
              <a:rPr lang="en-US" dirty="0" err="1"/>
              <a:t>Józefowicz</a:t>
            </a:r>
            <a:r>
              <a:rPr lang="en-US" dirty="0"/>
              <a:t>, R. (2019). </a:t>
            </a:r>
            <a:r>
              <a:rPr lang="en-US" dirty="0" err="1"/>
              <a:t>Dota</a:t>
            </a:r>
            <a:r>
              <a:rPr lang="en-US" dirty="0"/>
              <a:t> 2 with large scale deep reinforcement learning. </a:t>
            </a:r>
            <a:r>
              <a:rPr lang="en-US" i="1" dirty="0" err="1"/>
              <a:t>arXiv</a:t>
            </a:r>
            <a:r>
              <a:rPr lang="en-US" i="1" dirty="0"/>
              <a:t> preprint arXiv:1912.06680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[9] </a:t>
            </a:r>
            <a:r>
              <a:rPr lang="en-US" dirty="0" err="1"/>
              <a:t>Akkaya</a:t>
            </a:r>
            <a:r>
              <a:rPr lang="en-US" dirty="0"/>
              <a:t>, I., </a:t>
            </a:r>
            <a:r>
              <a:rPr lang="en-US" dirty="0" err="1"/>
              <a:t>Andrychowicz</a:t>
            </a:r>
            <a:r>
              <a:rPr lang="en-US" dirty="0"/>
              <a:t>, M., </a:t>
            </a:r>
            <a:r>
              <a:rPr lang="en-US" dirty="0" err="1"/>
              <a:t>Chociej</a:t>
            </a:r>
            <a:r>
              <a:rPr lang="en-US" dirty="0"/>
              <a:t>, M., Litwin, M., McGrew, B., Petron, A., ... &amp; Schneider, J. (2019). Solving </a:t>
            </a:r>
            <a:r>
              <a:rPr lang="en-US" dirty="0" err="1"/>
              <a:t>rubik's</a:t>
            </a:r>
            <a:r>
              <a:rPr lang="en-US" dirty="0"/>
              <a:t> cube with a robot hand. </a:t>
            </a:r>
            <a:r>
              <a:rPr lang="en-US" i="1" dirty="0" err="1"/>
              <a:t>arXiv</a:t>
            </a:r>
            <a:r>
              <a:rPr lang="en-US" i="1" dirty="0"/>
              <a:t> preprint arXiv:1910.07113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[10] Kendall, A., Hawke, J., </a:t>
            </a:r>
            <a:r>
              <a:rPr lang="en-US" dirty="0" err="1"/>
              <a:t>Janz</a:t>
            </a:r>
            <a:r>
              <a:rPr lang="en-US" dirty="0"/>
              <a:t>, D., Mazur, P., Reda, D., Allen, J. M., ... &amp; Shah, A. (2019, May). Learning to drive in a day. In </a:t>
            </a:r>
            <a:r>
              <a:rPr lang="en-US" i="1" dirty="0"/>
              <a:t>2019 International Conference on Robotics and Automation (ICRA)</a:t>
            </a:r>
            <a:r>
              <a:rPr lang="en-US" dirty="0"/>
              <a:t> (pp. 8248-8254). IEEE.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395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B4192-7DD6-47A2-9BCE-15B5AADB39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Reinforcement Learning?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55867B0-75B8-42DF-9F06-F329D6911CC8}"/>
              </a:ext>
            </a:extLst>
          </p:cNvPr>
          <p:cNvSpPr txBox="1"/>
          <p:nvPr/>
        </p:nvSpPr>
        <p:spPr>
          <a:xfrm>
            <a:off x="4651899" y="1580225"/>
            <a:ext cx="28882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Machine Learning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1B0788C-658C-40C2-884C-C2210EDC573E}"/>
              </a:ext>
            </a:extLst>
          </p:cNvPr>
          <p:cNvSpPr txBox="1"/>
          <p:nvPr/>
        </p:nvSpPr>
        <p:spPr>
          <a:xfrm>
            <a:off x="8506287" y="3244333"/>
            <a:ext cx="3434179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Reinforcement Learning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Learning to maximize a reward signal by interacting with an environment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{(</a:t>
            </a:r>
            <a:r>
              <a:rPr lang="en-US" sz="2000" dirty="0" err="1"/>
              <a:t>x</a:t>
            </a:r>
            <a:r>
              <a:rPr lang="en-US" sz="2000" baseline="-25000" dirty="0" err="1"/>
              <a:t>n</a:t>
            </a:r>
            <a:r>
              <a:rPr lang="en-US" sz="2000" dirty="0"/>
              <a:t>, </a:t>
            </a:r>
            <a:r>
              <a:rPr lang="en-US" sz="2000" dirty="0" err="1"/>
              <a:t>r</a:t>
            </a:r>
            <a:r>
              <a:rPr lang="en-US" sz="2000" baseline="-25000" dirty="0" err="1"/>
              <a:t>n</a:t>
            </a:r>
            <a:r>
              <a:rPr lang="en-US" sz="2000" dirty="0"/>
              <a:t>)}</a:t>
            </a:r>
            <a:endParaRPr lang="en-US" sz="2000" baseline="-25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599A3D-354A-46D8-8CA7-729319851F4D}"/>
              </a:ext>
            </a:extLst>
          </p:cNvPr>
          <p:cNvSpPr txBox="1"/>
          <p:nvPr/>
        </p:nvSpPr>
        <p:spPr>
          <a:xfrm>
            <a:off x="4651899" y="3244333"/>
            <a:ext cx="362800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Unsupervised Learning: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Pattern and feature analysis on unlabeled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{(</a:t>
            </a:r>
            <a:r>
              <a:rPr lang="en-US" sz="2000" dirty="0" err="1"/>
              <a:t>x</a:t>
            </a:r>
            <a:r>
              <a:rPr lang="en-US" sz="2000" baseline="-25000" dirty="0" err="1"/>
              <a:t>n</a:t>
            </a:r>
            <a:r>
              <a:rPr lang="en-US" sz="2000" dirty="0"/>
              <a:t>)}</a:t>
            </a:r>
            <a:endParaRPr lang="en-US" sz="2000" baseline="-250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32EA426-8E86-4F46-B6F4-A0E595711D76}"/>
              </a:ext>
            </a:extLst>
          </p:cNvPr>
          <p:cNvSpPr txBox="1"/>
          <p:nvPr/>
        </p:nvSpPr>
        <p:spPr>
          <a:xfrm>
            <a:off x="497150" y="3244333"/>
            <a:ext cx="3781887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Supervised Learning: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Learn a function approximator based on labeled training data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{(</a:t>
            </a:r>
            <a:r>
              <a:rPr lang="en-US" sz="2000" dirty="0" err="1"/>
              <a:t>x</a:t>
            </a:r>
            <a:r>
              <a:rPr lang="en-US" sz="2000" baseline="-25000" dirty="0" err="1"/>
              <a:t>n</a:t>
            </a:r>
            <a:r>
              <a:rPr lang="en-US" sz="2000" dirty="0"/>
              <a:t>, </a:t>
            </a:r>
            <a:r>
              <a:rPr lang="en-US" sz="2000" dirty="0" err="1"/>
              <a:t>y</a:t>
            </a:r>
            <a:r>
              <a:rPr lang="en-US" sz="2000" baseline="-25000" dirty="0" err="1"/>
              <a:t>n</a:t>
            </a:r>
            <a:r>
              <a:rPr lang="en-US" sz="2000" dirty="0"/>
              <a:t>)}</a:t>
            </a:r>
            <a:endParaRPr lang="en-US" sz="2000" baseline="-250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DC408072-9586-40F4-BF5D-EFE1C436BD7A}"/>
              </a:ext>
            </a:extLst>
          </p:cNvPr>
          <p:cNvCxnSpPr>
            <a:cxnSpLocks/>
            <a:stCxn id="4" idx="2"/>
            <a:endCxn id="7" idx="0"/>
          </p:cNvCxnSpPr>
          <p:nvPr/>
        </p:nvCxnSpPr>
        <p:spPr>
          <a:xfrm flipH="1">
            <a:off x="2388094" y="2103445"/>
            <a:ext cx="3707906" cy="1140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50E1E10-65E3-4D36-9383-AE1CFB7A250D}"/>
              </a:ext>
            </a:extLst>
          </p:cNvPr>
          <p:cNvCxnSpPr>
            <a:stCxn id="4" idx="2"/>
            <a:endCxn id="6" idx="0"/>
          </p:cNvCxnSpPr>
          <p:nvPr/>
        </p:nvCxnSpPr>
        <p:spPr>
          <a:xfrm>
            <a:off x="6096000" y="2103445"/>
            <a:ext cx="369903" cy="1140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F2F68BF0-1FE5-45F2-821C-7E984BCB126A}"/>
              </a:ext>
            </a:extLst>
          </p:cNvPr>
          <p:cNvCxnSpPr>
            <a:cxnSpLocks/>
            <a:stCxn id="4" idx="2"/>
          </p:cNvCxnSpPr>
          <p:nvPr/>
        </p:nvCxnSpPr>
        <p:spPr>
          <a:xfrm>
            <a:off x="6096000" y="2103445"/>
            <a:ext cx="3775969" cy="11408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251380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765DA-3336-4B85-8C08-809BB2818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B40698-B0B5-423C-8B54-E1026175A2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/>
              <a:t>[11] Henderson, P., Islam, R., Bachman, P., </a:t>
            </a:r>
            <a:r>
              <a:rPr lang="en-US" dirty="0" err="1"/>
              <a:t>Pineau</a:t>
            </a:r>
            <a:r>
              <a:rPr lang="en-US" dirty="0"/>
              <a:t>, J., </a:t>
            </a:r>
            <a:r>
              <a:rPr lang="en-US" dirty="0" err="1"/>
              <a:t>Precup</a:t>
            </a:r>
            <a:r>
              <a:rPr lang="en-US" dirty="0"/>
              <a:t>, D., &amp; </a:t>
            </a:r>
            <a:r>
              <a:rPr lang="en-US" dirty="0" err="1"/>
              <a:t>Meger</a:t>
            </a:r>
            <a:r>
              <a:rPr lang="en-US" dirty="0"/>
              <a:t>, D. (2017). Deep reinforcement learning that matters. </a:t>
            </a:r>
            <a:r>
              <a:rPr lang="en-US" i="1" dirty="0" err="1"/>
              <a:t>arXiv</a:t>
            </a:r>
            <a:r>
              <a:rPr lang="en-US" i="1" dirty="0"/>
              <a:t> preprint arXiv:1709.06560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[12] Engstrom, L., Ilyas, A., </a:t>
            </a:r>
            <a:r>
              <a:rPr lang="en-US" dirty="0" err="1"/>
              <a:t>Santurkar</a:t>
            </a:r>
            <a:r>
              <a:rPr lang="en-US" dirty="0"/>
              <a:t>, S., Tsipras, D., </a:t>
            </a:r>
            <a:r>
              <a:rPr lang="en-US" dirty="0" err="1"/>
              <a:t>Janoos</a:t>
            </a:r>
            <a:r>
              <a:rPr lang="en-US" dirty="0"/>
              <a:t>, F., Rudolph, L., &amp; </a:t>
            </a:r>
            <a:r>
              <a:rPr lang="en-US" dirty="0" err="1"/>
              <a:t>Madry</a:t>
            </a:r>
            <a:r>
              <a:rPr lang="en-US" dirty="0"/>
              <a:t>, A. (2019, September). Implementation Matters in Deep RL: A Case Study on PPO and TRPO. In </a:t>
            </a:r>
            <a:r>
              <a:rPr lang="en-US" i="1" dirty="0"/>
              <a:t>International Conference on Learning Representations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[13] </a:t>
            </a:r>
            <a:r>
              <a:rPr lang="en-US" dirty="0" err="1"/>
              <a:t>Houthooft</a:t>
            </a:r>
            <a:r>
              <a:rPr lang="en-US" dirty="0"/>
              <a:t>, R., Chen, X., </a:t>
            </a:r>
            <a:r>
              <a:rPr lang="en-US" dirty="0" err="1"/>
              <a:t>Duan</a:t>
            </a:r>
            <a:r>
              <a:rPr lang="en-US" dirty="0"/>
              <a:t>, Y., Schulman, J., De </a:t>
            </a:r>
            <a:r>
              <a:rPr lang="en-US" dirty="0" err="1"/>
              <a:t>Turck</a:t>
            </a:r>
            <a:r>
              <a:rPr lang="en-US" dirty="0"/>
              <a:t>, F., &amp; </a:t>
            </a:r>
            <a:r>
              <a:rPr lang="en-US" dirty="0" err="1"/>
              <a:t>Abbeel</a:t>
            </a:r>
            <a:r>
              <a:rPr lang="en-US" dirty="0"/>
              <a:t>, P. (2016). </a:t>
            </a:r>
            <a:r>
              <a:rPr lang="en-US" dirty="0" err="1"/>
              <a:t>Vime</a:t>
            </a:r>
            <a:r>
              <a:rPr lang="en-US" dirty="0"/>
              <a:t>: Variational information maximizing exploration. In </a:t>
            </a:r>
            <a:r>
              <a:rPr lang="en-US" i="1" dirty="0"/>
              <a:t>Advances in Neural Information Processing Systems</a:t>
            </a:r>
            <a:r>
              <a:rPr lang="en-US" dirty="0"/>
              <a:t> (pp. 1109-1117).</a:t>
            </a:r>
          </a:p>
          <a:p>
            <a:pPr marL="0" indent="0">
              <a:buNone/>
            </a:pPr>
            <a:r>
              <a:rPr lang="en-US" dirty="0"/>
              <a:t>[14] Hao, K. (2019). Training a single AI model can emit as much carbon as five cars in their lifetimes. </a:t>
            </a:r>
            <a:r>
              <a:rPr lang="en-US" i="1" dirty="0"/>
              <a:t>MIT Technology Review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[15] </a:t>
            </a:r>
            <a:r>
              <a:rPr lang="en-US" dirty="0" err="1"/>
              <a:t>Strubell</a:t>
            </a:r>
            <a:r>
              <a:rPr lang="en-US" dirty="0"/>
              <a:t>, E., Ganesh, A., &amp; McCallum, A. (2019). Energy and policy considerations for deep learning in NLP. </a:t>
            </a:r>
            <a:r>
              <a:rPr lang="en-US" i="1" dirty="0" err="1"/>
              <a:t>arXiv</a:t>
            </a:r>
            <a:r>
              <a:rPr lang="en-US" i="1" dirty="0"/>
              <a:t> preprint arXiv:1906.02243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0064196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0AE6C-69BA-4792-83B8-0F25ED145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8038F5-6E0A-47D9-BB77-837A5CD39E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[16] </a:t>
            </a:r>
            <a:r>
              <a:rPr lang="en-US" dirty="0" err="1"/>
              <a:t>Dulac</a:t>
            </a:r>
            <a:r>
              <a:rPr lang="en-US" dirty="0"/>
              <a:t>-Arnold, G., Mankowitz, D., &amp; Hester, T. (2019). Challenges of real-world reinforcement learning. </a:t>
            </a:r>
            <a:r>
              <a:rPr lang="en-US" i="1" dirty="0" err="1"/>
              <a:t>arXiv</a:t>
            </a:r>
            <a:r>
              <a:rPr lang="en-US" i="1" dirty="0"/>
              <a:t> preprint arXiv:1904.12901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[17] </a:t>
            </a:r>
            <a:r>
              <a:rPr lang="en-US" dirty="0" err="1"/>
              <a:t>Dulac</a:t>
            </a:r>
            <a:r>
              <a:rPr lang="en-US" dirty="0"/>
              <a:t>-Arnold, G., Levine, N., Mankowitz, D. J., Li, J., </a:t>
            </a:r>
            <a:r>
              <a:rPr lang="en-US" dirty="0" err="1"/>
              <a:t>Paduraru</a:t>
            </a:r>
            <a:r>
              <a:rPr lang="en-US" dirty="0"/>
              <a:t>, C., </a:t>
            </a:r>
            <a:r>
              <a:rPr lang="en-US" dirty="0" err="1"/>
              <a:t>Gowal</a:t>
            </a:r>
            <a:r>
              <a:rPr lang="en-US" dirty="0"/>
              <a:t>, S., &amp; Hester, T. (2020). An empirical investigation of the challenges of real-world reinforcement learning. </a:t>
            </a:r>
            <a:r>
              <a:rPr lang="en-US" i="1" dirty="0" err="1"/>
              <a:t>arXiv</a:t>
            </a:r>
            <a:r>
              <a:rPr lang="en-US" i="1" dirty="0"/>
              <a:t> preprint arXiv:2003.11881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[18] </a:t>
            </a:r>
            <a:r>
              <a:rPr lang="en-US" dirty="0">
                <a:hlinkClick r:id="rId2"/>
              </a:rPr>
              <a:t>https://www.researchgate.net/publication/334442317_Playing_Pong_Game_on_a_Quantum_Computer/figures?lo=1&amp;utm_source=google&amp;utm_medium=organic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[19] Einstein, A., </a:t>
            </a:r>
            <a:r>
              <a:rPr lang="en-US" dirty="0" err="1"/>
              <a:t>Podolsky</a:t>
            </a:r>
            <a:r>
              <a:rPr lang="en-US" dirty="0"/>
              <a:t>, B., &amp; Rosen, N. (1935). Can quantum-mechanical description of physical reality be considered complete?. </a:t>
            </a:r>
            <a:r>
              <a:rPr lang="en-US" i="1" dirty="0"/>
              <a:t>Physical review</a:t>
            </a:r>
            <a:r>
              <a:rPr lang="en-US" dirty="0"/>
              <a:t>, </a:t>
            </a:r>
            <a:r>
              <a:rPr lang="en-US" i="1" dirty="0"/>
              <a:t>47</a:t>
            </a:r>
            <a:r>
              <a:rPr lang="en-US" dirty="0"/>
              <a:t>(10), 777.</a:t>
            </a:r>
          </a:p>
          <a:p>
            <a:pPr marL="0" indent="0">
              <a:buNone/>
            </a:pPr>
            <a:r>
              <a:rPr lang="en-US" dirty="0"/>
              <a:t>[20] </a:t>
            </a:r>
            <a:r>
              <a:rPr lang="en-US" dirty="0" err="1"/>
              <a:t>Arute</a:t>
            </a:r>
            <a:r>
              <a:rPr lang="en-US" dirty="0"/>
              <a:t>, F., Arya, K., </a:t>
            </a:r>
            <a:r>
              <a:rPr lang="en-US" dirty="0" err="1"/>
              <a:t>Babbush</a:t>
            </a:r>
            <a:r>
              <a:rPr lang="en-US" dirty="0"/>
              <a:t>, R., Bacon, D., Bardin, J. C., </a:t>
            </a:r>
            <a:r>
              <a:rPr lang="en-US" dirty="0" err="1"/>
              <a:t>Barends</a:t>
            </a:r>
            <a:r>
              <a:rPr lang="en-US" dirty="0"/>
              <a:t>, R., ... &amp; Burkett, B. (2019). Quantum supremacy using a programmable superconducting processor. </a:t>
            </a:r>
            <a:r>
              <a:rPr lang="en-US" i="1" dirty="0"/>
              <a:t>Nature</a:t>
            </a:r>
            <a:r>
              <a:rPr lang="en-US" dirty="0"/>
              <a:t>, </a:t>
            </a:r>
            <a:r>
              <a:rPr lang="en-US" i="1" dirty="0"/>
              <a:t>574</a:t>
            </a:r>
            <a:r>
              <a:rPr lang="en-US" dirty="0"/>
              <a:t>(7779), 505-510.</a:t>
            </a:r>
          </a:p>
        </p:txBody>
      </p:sp>
    </p:spTree>
    <p:extLst>
      <p:ext uri="{BB962C8B-B14F-4D97-AF65-F5344CB8AC3E}">
        <p14:creationId xmlns:p14="http://schemas.microsoft.com/office/powerpoint/2010/main" val="7903381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56B169-1BA4-4A71-8C8E-5DFC2EE5A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DE51B-33B3-4CDD-A755-5B0B860CE2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[21] Shor, P. W. (1999). Polynomial-time algorithms for prime factorization and discrete logarithms on a quantum computer. </a:t>
            </a:r>
            <a:r>
              <a:rPr lang="en-US" i="1" dirty="0"/>
              <a:t>SIAM review</a:t>
            </a:r>
            <a:r>
              <a:rPr lang="en-US" dirty="0"/>
              <a:t>, </a:t>
            </a:r>
            <a:r>
              <a:rPr lang="en-US" i="1" dirty="0"/>
              <a:t>41</a:t>
            </a:r>
            <a:r>
              <a:rPr lang="en-US" dirty="0"/>
              <a:t>(2), 303-332.</a:t>
            </a:r>
          </a:p>
          <a:p>
            <a:pPr marL="0" indent="0">
              <a:buNone/>
            </a:pPr>
            <a:r>
              <a:rPr lang="en-US" dirty="0"/>
              <a:t>[22] Freedman, M. H., Larsen, M., &amp; Wang, Z. (2002). A modular </a:t>
            </a:r>
            <a:r>
              <a:rPr lang="en-US" dirty="0" err="1"/>
              <a:t>functor</a:t>
            </a:r>
            <a:r>
              <a:rPr lang="en-US" dirty="0"/>
              <a:t> which is universal for quantum computation. </a:t>
            </a:r>
            <a:r>
              <a:rPr lang="en-US" i="1" dirty="0"/>
              <a:t>Communications in Mathematical Physics</a:t>
            </a:r>
            <a:r>
              <a:rPr lang="en-US" dirty="0"/>
              <a:t>, </a:t>
            </a:r>
            <a:r>
              <a:rPr lang="en-US" i="1" dirty="0"/>
              <a:t>227</a:t>
            </a:r>
            <a:r>
              <a:rPr lang="en-US" dirty="0"/>
              <a:t>(3), 605-622.</a:t>
            </a:r>
          </a:p>
          <a:p>
            <a:pPr marL="0" indent="0">
              <a:buNone/>
            </a:pPr>
            <a:r>
              <a:rPr lang="en-US" dirty="0"/>
              <a:t>[23] </a:t>
            </a:r>
            <a:r>
              <a:rPr lang="en-US" dirty="0" err="1"/>
              <a:t>Boneh</a:t>
            </a:r>
            <a:r>
              <a:rPr lang="en-US" dirty="0"/>
              <a:t>, D., &amp; Lipton, R. J. (1995, August). Quantum cryptanalysis of hidden linear functions. In </a:t>
            </a:r>
            <a:r>
              <a:rPr lang="en-US" i="1" dirty="0"/>
              <a:t>Annual International Cryptology Conference</a:t>
            </a:r>
            <a:r>
              <a:rPr lang="en-US" dirty="0"/>
              <a:t> (pp. 424-437). Springer, Berlin, Heidelberg.</a:t>
            </a:r>
          </a:p>
          <a:p>
            <a:pPr marL="0" indent="0">
              <a:buNone/>
            </a:pPr>
            <a:r>
              <a:rPr lang="en-US" dirty="0"/>
              <a:t>[24] Watrous, J. (2001, July). Quantum algorithms for solvable groups. In </a:t>
            </a:r>
            <a:r>
              <a:rPr lang="en-US" i="1" dirty="0"/>
              <a:t>Proceedings of the thirty-third annual ACM symposium on Theory of computing</a:t>
            </a:r>
            <a:r>
              <a:rPr lang="en-US" dirty="0"/>
              <a:t> (pp. 60-67).</a:t>
            </a:r>
          </a:p>
          <a:p>
            <a:pPr marL="0" indent="0">
              <a:buNone/>
            </a:pPr>
            <a:r>
              <a:rPr lang="en-US" dirty="0"/>
              <a:t>[25] Gall, F. L. (2010). An efficient quantum algorithm for some instances of the group isomorphism problem. </a:t>
            </a:r>
            <a:r>
              <a:rPr lang="en-US" i="1" dirty="0" err="1"/>
              <a:t>arXiv</a:t>
            </a:r>
            <a:r>
              <a:rPr lang="en-US" i="1" dirty="0"/>
              <a:t> preprint arXiv:1001.0608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917792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FC8B9-456E-41BF-9040-BD6747EE2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9F790C-CBC9-4DC1-85C7-B41B592B54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[26] Grover, L. K. (1997). Quantum mechanics helps in searching for a needle in a haystack. </a:t>
            </a:r>
            <a:r>
              <a:rPr lang="en-US" i="1" dirty="0"/>
              <a:t>Physical review letters</a:t>
            </a:r>
            <a:r>
              <a:rPr lang="en-US" dirty="0"/>
              <a:t>, </a:t>
            </a:r>
            <a:r>
              <a:rPr lang="en-US" i="1" dirty="0"/>
              <a:t>79</a:t>
            </a:r>
            <a:r>
              <a:rPr lang="en-US" dirty="0"/>
              <a:t>(2), 325.</a:t>
            </a:r>
          </a:p>
          <a:p>
            <a:pPr marL="0" indent="0">
              <a:buNone/>
            </a:pPr>
            <a:r>
              <a:rPr lang="en-US" dirty="0"/>
              <a:t>[27] </a:t>
            </a:r>
            <a:r>
              <a:rPr lang="en-US" dirty="0" err="1"/>
              <a:t>Biamonte</a:t>
            </a:r>
            <a:r>
              <a:rPr lang="en-US" dirty="0"/>
              <a:t>, J., </a:t>
            </a:r>
            <a:r>
              <a:rPr lang="en-US" dirty="0" err="1"/>
              <a:t>Wittek</a:t>
            </a:r>
            <a:r>
              <a:rPr lang="en-US" dirty="0"/>
              <a:t>, P., </a:t>
            </a:r>
            <a:r>
              <a:rPr lang="en-US" dirty="0" err="1"/>
              <a:t>Pancotti</a:t>
            </a:r>
            <a:r>
              <a:rPr lang="en-US" dirty="0"/>
              <a:t>, N., </a:t>
            </a:r>
            <a:r>
              <a:rPr lang="en-US" dirty="0" err="1"/>
              <a:t>Rebentrost</a:t>
            </a:r>
            <a:r>
              <a:rPr lang="en-US" dirty="0"/>
              <a:t>, P., Wiebe, N., &amp; Lloyd, S. (2017). Quantum machine learning. </a:t>
            </a:r>
            <a:r>
              <a:rPr lang="en-US" i="1" dirty="0"/>
              <a:t>Nature</a:t>
            </a:r>
            <a:r>
              <a:rPr lang="en-US" dirty="0"/>
              <a:t>, </a:t>
            </a:r>
            <a:r>
              <a:rPr lang="en-US" i="1" dirty="0"/>
              <a:t>549</a:t>
            </a:r>
            <a:r>
              <a:rPr lang="en-US" dirty="0"/>
              <a:t>(7671), 195-202.</a:t>
            </a:r>
          </a:p>
          <a:p>
            <a:pPr marL="0" indent="0">
              <a:buNone/>
            </a:pPr>
            <a:r>
              <a:rPr lang="en-US" dirty="0"/>
              <a:t>[28] Jordan, S. P. (2005). Fast quantum algorithm for numerical gradient estimation. </a:t>
            </a:r>
            <a:r>
              <a:rPr lang="en-US" i="1" dirty="0"/>
              <a:t>Physical review letters</a:t>
            </a:r>
            <a:r>
              <a:rPr lang="en-US" dirty="0"/>
              <a:t>, </a:t>
            </a:r>
            <a:r>
              <a:rPr lang="en-US" i="1" dirty="0"/>
              <a:t>95</a:t>
            </a:r>
            <a:r>
              <a:rPr lang="en-US" dirty="0"/>
              <a:t>(5), 050501.</a:t>
            </a:r>
          </a:p>
          <a:p>
            <a:pPr marL="0" indent="0">
              <a:buNone/>
            </a:pPr>
            <a:r>
              <a:rPr lang="en-US" dirty="0"/>
              <a:t>[29] Childs, A. M., &amp; Eisenberg, J. M. (2003). Quantum algorithms for subset finding. </a:t>
            </a:r>
            <a:r>
              <a:rPr lang="en-US" i="1" dirty="0" err="1"/>
              <a:t>arXiv</a:t>
            </a:r>
            <a:r>
              <a:rPr lang="en-US" i="1" dirty="0"/>
              <a:t> preprint quant-</a:t>
            </a:r>
            <a:r>
              <a:rPr lang="en-US" i="1" dirty="0" err="1"/>
              <a:t>ph</a:t>
            </a:r>
            <a:r>
              <a:rPr lang="en-US" i="1" dirty="0"/>
              <a:t>/0311038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[30] </a:t>
            </a:r>
            <a:r>
              <a:rPr lang="en-US" dirty="0" err="1"/>
              <a:t>Bergholm</a:t>
            </a:r>
            <a:r>
              <a:rPr lang="en-US" dirty="0"/>
              <a:t>, V., </a:t>
            </a:r>
            <a:r>
              <a:rPr lang="en-US" dirty="0" err="1"/>
              <a:t>Izaac</a:t>
            </a:r>
            <a:r>
              <a:rPr lang="en-US" dirty="0"/>
              <a:t>, J., </a:t>
            </a:r>
            <a:r>
              <a:rPr lang="en-US" dirty="0" err="1"/>
              <a:t>Schuld</a:t>
            </a:r>
            <a:r>
              <a:rPr lang="en-US" dirty="0"/>
              <a:t>, M., </a:t>
            </a:r>
            <a:r>
              <a:rPr lang="en-US" dirty="0" err="1"/>
              <a:t>Gogolin</a:t>
            </a:r>
            <a:r>
              <a:rPr lang="en-US" dirty="0"/>
              <a:t>, C., </a:t>
            </a:r>
            <a:r>
              <a:rPr lang="en-US" dirty="0" err="1"/>
              <a:t>Alam</a:t>
            </a:r>
            <a:r>
              <a:rPr lang="en-US" dirty="0"/>
              <a:t>, M. S., Ahmed, S., ... &amp; McKiernan, K. (2018). </a:t>
            </a:r>
            <a:r>
              <a:rPr lang="en-US" dirty="0" err="1"/>
              <a:t>Pennylane</a:t>
            </a:r>
            <a:r>
              <a:rPr lang="en-US" dirty="0"/>
              <a:t>: Automatic differentiation of hybrid quantum-classical computations. </a:t>
            </a:r>
            <a:r>
              <a:rPr lang="en-US" i="1" dirty="0" err="1"/>
              <a:t>arXiv</a:t>
            </a:r>
            <a:r>
              <a:rPr lang="en-US" i="1" dirty="0"/>
              <a:t> preprint arXiv:1811.04968</a:t>
            </a:r>
            <a:r>
              <a:rPr lang="en-US" dirty="0"/>
              <a:t>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462245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308D2F-5E15-406B-818A-C40F15485A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EC7984-8F1F-4517-87CA-00CAE61BE8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/>
              <a:t>[31] </a:t>
            </a:r>
            <a:r>
              <a:rPr lang="en-US" dirty="0" err="1"/>
              <a:t>Killoran</a:t>
            </a:r>
            <a:r>
              <a:rPr lang="en-US" dirty="0"/>
              <a:t>, N., </a:t>
            </a:r>
            <a:r>
              <a:rPr lang="en-US" dirty="0" err="1"/>
              <a:t>Izaac</a:t>
            </a:r>
            <a:r>
              <a:rPr lang="en-US" dirty="0"/>
              <a:t>, J., Quesada, N., </a:t>
            </a:r>
            <a:r>
              <a:rPr lang="en-US" dirty="0" err="1"/>
              <a:t>Bergholm</a:t>
            </a:r>
            <a:r>
              <a:rPr lang="en-US" dirty="0"/>
              <a:t>, V., Amy, M., &amp; </a:t>
            </a:r>
            <a:r>
              <a:rPr lang="en-US" dirty="0" err="1"/>
              <a:t>Weedbrook</a:t>
            </a:r>
            <a:r>
              <a:rPr lang="en-US" dirty="0"/>
              <a:t>, C. (2019). Strawberry fields: A software platform for photonic quantum computing. </a:t>
            </a:r>
            <a:r>
              <a:rPr lang="en-US" i="1" dirty="0"/>
              <a:t>Quantum</a:t>
            </a:r>
            <a:r>
              <a:rPr lang="en-US" dirty="0"/>
              <a:t>, </a:t>
            </a:r>
            <a:r>
              <a:rPr lang="en-US" i="1" dirty="0"/>
              <a:t>3</a:t>
            </a:r>
            <a:r>
              <a:rPr lang="en-US" dirty="0"/>
              <a:t>, 129.</a:t>
            </a:r>
          </a:p>
          <a:p>
            <a:pPr marL="0" indent="0">
              <a:buNone/>
            </a:pPr>
            <a:r>
              <a:rPr lang="en-US" dirty="0"/>
              <a:t>[32] Broughton, M., Verdon, G., McCourt, T., Martinez, A. J., </a:t>
            </a:r>
            <a:r>
              <a:rPr lang="en-US" dirty="0" err="1"/>
              <a:t>Yoo</a:t>
            </a:r>
            <a:r>
              <a:rPr lang="en-US" dirty="0"/>
              <a:t>, J. H., Isakov, S. V., ... &amp; </a:t>
            </a:r>
            <a:r>
              <a:rPr lang="en-US" dirty="0" err="1"/>
              <a:t>Leib</a:t>
            </a:r>
            <a:r>
              <a:rPr lang="en-US" dirty="0"/>
              <a:t>, M. (2020). </a:t>
            </a:r>
            <a:r>
              <a:rPr lang="en-US" dirty="0" err="1"/>
              <a:t>Tensorflow</a:t>
            </a:r>
            <a:r>
              <a:rPr lang="en-US" dirty="0"/>
              <a:t> quantum: A software framework for quantum machine learning. </a:t>
            </a:r>
            <a:r>
              <a:rPr lang="en-US" i="1" dirty="0" err="1"/>
              <a:t>arXiv</a:t>
            </a:r>
            <a:r>
              <a:rPr lang="en-US" i="1" dirty="0"/>
              <a:t> preprint arXiv:2003.02989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[33] </a:t>
            </a:r>
            <a:r>
              <a:rPr lang="en-US" dirty="0" err="1"/>
              <a:t>Rebentrost</a:t>
            </a:r>
            <a:r>
              <a:rPr lang="en-US" dirty="0"/>
              <a:t>, P., Bromley, T. R., </a:t>
            </a:r>
            <a:r>
              <a:rPr lang="en-US" dirty="0" err="1"/>
              <a:t>Weedbrook</a:t>
            </a:r>
            <a:r>
              <a:rPr lang="en-US" dirty="0"/>
              <a:t>, C., &amp; Lloyd, S. (2018). Quantum Hopfield neural network. </a:t>
            </a:r>
            <a:r>
              <a:rPr lang="en-US" i="1" dirty="0"/>
              <a:t>Physical Review A</a:t>
            </a:r>
            <a:r>
              <a:rPr lang="en-US" dirty="0"/>
              <a:t>, </a:t>
            </a:r>
            <a:r>
              <a:rPr lang="en-US" i="1" dirty="0"/>
              <a:t>98</a:t>
            </a:r>
            <a:r>
              <a:rPr lang="en-US" dirty="0"/>
              <a:t>(4), 042308.</a:t>
            </a:r>
          </a:p>
          <a:p>
            <a:pPr marL="0" indent="0">
              <a:buNone/>
            </a:pPr>
            <a:r>
              <a:rPr lang="en-US" dirty="0"/>
              <a:t>[34] </a:t>
            </a:r>
            <a:r>
              <a:rPr lang="en-US" dirty="0" err="1"/>
              <a:t>Rebentrost</a:t>
            </a:r>
            <a:r>
              <a:rPr lang="en-US" dirty="0"/>
              <a:t>, P., </a:t>
            </a:r>
            <a:r>
              <a:rPr lang="en-US" dirty="0" err="1"/>
              <a:t>Mohseni</a:t>
            </a:r>
            <a:r>
              <a:rPr lang="en-US" dirty="0"/>
              <a:t>, M., &amp; Lloyd, S. (2014). Quantum support vector machine for big data classification. </a:t>
            </a:r>
            <a:r>
              <a:rPr lang="en-US" i="1" dirty="0"/>
              <a:t>Physical review letters</a:t>
            </a:r>
            <a:r>
              <a:rPr lang="en-US" dirty="0"/>
              <a:t>, </a:t>
            </a:r>
            <a:r>
              <a:rPr lang="en-US" i="1" dirty="0"/>
              <a:t>113</a:t>
            </a:r>
            <a:r>
              <a:rPr lang="en-US" dirty="0"/>
              <a:t>(13), 130503.</a:t>
            </a:r>
          </a:p>
          <a:p>
            <a:pPr marL="0" indent="0">
              <a:buNone/>
            </a:pPr>
            <a:r>
              <a:rPr lang="en-US" dirty="0"/>
              <a:t>[35] Kapoor, A., Wiebe, N., &amp; </a:t>
            </a:r>
            <a:r>
              <a:rPr lang="en-US" dirty="0" err="1"/>
              <a:t>Svore</a:t>
            </a:r>
            <a:r>
              <a:rPr lang="en-US" dirty="0"/>
              <a:t>, K. (2016). Quantum perceptron models. In </a:t>
            </a:r>
            <a:r>
              <a:rPr lang="en-US" i="1" dirty="0"/>
              <a:t>Advances in Neural Information Processing Systems</a:t>
            </a:r>
            <a:r>
              <a:rPr lang="en-US" dirty="0"/>
              <a:t> (pp. 3999-4007).</a:t>
            </a:r>
          </a:p>
        </p:txBody>
      </p:sp>
    </p:spTree>
    <p:extLst>
      <p:ext uri="{BB962C8B-B14F-4D97-AF65-F5344CB8AC3E}">
        <p14:creationId xmlns:p14="http://schemas.microsoft.com/office/powerpoint/2010/main" val="4667791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38E83-4DF2-4432-85CF-457E4F109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5D3577-857B-4AE1-92B7-FFFDA595DD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/>
              <a:t>[36] Farhi, E., Goldstone, J., &amp; Gutmann, S. (2014). A quantum approximate optimization algorithm. </a:t>
            </a:r>
            <a:r>
              <a:rPr lang="en-US" i="1" dirty="0" err="1"/>
              <a:t>arXiv</a:t>
            </a:r>
            <a:r>
              <a:rPr lang="en-US" i="1" dirty="0"/>
              <a:t> preprint arXiv:1411.4028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[37] </a:t>
            </a:r>
            <a:r>
              <a:rPr lang="en-US" dirty="0" err="1"/>
              <a:t>Peruzzo</a:t>
            </a:r>
            <a:r>
              <a:rPr lang="en-US" dirty="0"/>
              <a:t>, A., McClean, J., Shadbolt, P., Yung, M. H., Zhou, X. Q., Love, P. J., ... &amp; </a:t>
            </a:r>
            <a:r>
              <a:rPr lang="en-US" dirty="0" err="1"/>
              <a:t>O’brien</a:t>
            </a:r>
            <a:r>
              <a:rPr lang="en-US" dirty="0"/>
              <a:t>, J. L. (2014). A variational eigenvalue solver on a photonic quantum processor. </a:t>
            </a:r>
            <a:r>
              <a:rPr lang="en-US" i="1" dirty="0"/>
              <a:t>Nature communications</a:t>
            </a:r>
            <a:r>
              <a:rPr lang="en-US" dirty="0"/>
              <a:t>, </a:t>
            </a:r>
            <a:r>
              <a:rPr lang="en-US" i="1" dirty="0"/>
              <a:t>5</a:t>
            </a:r>
            <a:r>
              <a:rPr lang="en-US" dirty="0"/>
              <a:t>, 4213.</a:t>
            </a:r>
          </a:p>
          <a:p>
            <a:pPr marL="0" indent="0">
              <a:buNone/>
            </a:pPr>
            <a:r>
              <a:rPr lang="en-US" dirty="0"/>
              <a:t>[38] Bravo-Prieto, C., LaRose, R., </a:t>
            </a:r>
            <a:r>
              <a:rPr lang="en-US" dirty="0" err="1"/>
              <a:t>Cerezo</a:t>
            </a:r>
            <a:r>
              <a:rPr lang="en-US" dirty="0"/>
              <a:t>, M., Subasi, Y., </a:t>
            </a:r>
            <a:r>
              <a:rPr lang="en-US" dirty="0" err="1"/>
              <a:t>Cincio</a:t>
            </a:r>
            <a:r>
              <a:rPr lang="en-US" dirty="0"/>
              <a:t>, L., &amp; Coles, P. (2020). Variational quantum linear solver: A hybrid algorithm for linear systems. </a:t>
            </a:r>
            <a:r>
              <a:rPr lang="en-US" i="1" dirty="0"/>
              <a:t>Bulletin of the American Physical Society</a:t>
            </a:r>
            <a:r>
              <a:rPr lang="en-US" dirty="0"/>
              <a:t>, </a:t>
            </a:r>
            <a:r>
              <a:rPr lang="en-US" i="1" dirty="0"/>
              <a:t>65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[39] Verdon, G., Marks, J., Nanda, S., </a:t>
            </a:r>
            <a:r>
              <a:rPr lang="en-US" dirty="0" err="1"/>
              <a:t>Leichenauer</a:t>
            </a:r>
            <a:r>
              <a:rPr lang="en-US" dirty="0"/>
              <a:t>, S., &amp; </a:t>
            </a:r>
            <a:r>
              <a:rPr lang="en-US" dirty="0" err="1"/>
              <a:t>Hidary</a:t>
            </a:r>
            <a:r>
              <a:rPr lang="en-US" dirty="0"/>
              <a:t>, J. (2019). Quantum </a:t>
            </a:r>
            <a:r>
              <a:rPr lang="en-US" dirty="0" err="1"/>
              <a:t>hamiltonian</a:t>
            </a:r>
            <a:r>
              <a:rPr lang="en-US" dirty="0"/>
              <a:t>-based models and the variational quantum </a:t>
            </a:r>
            <a:r>
              <a:rPr lang="en-US" dirty="0" err="1"/>
              <a:t>thermalizer</a:t>
            </a:r>
            <a:r>
              <a:rPr lang="en-US" dirty="0"/>
              <a:t> algorithm. </a:t>
            </a:r>
            <a:r>
              <a:rPr lang="en-US" i="1" dirty="0" err="1"/>
              <a:t>arXiv</a:t>
            </a:r>
            <a:r>
              <a:rPr lang="en-US" i="1" dirty="0"/>
              <a:t> preprint arXiv:1910.02071</a:t>
            </a:r>
            <a:r>
              <a:rPr lang="en-US" dirty="0"/>
              <a:t>.</a:t>
            </a:r>
          </a:p>
          <a:p>
            <a:pPr marL="0" indent="0">
              <a:buNone/>
            </a:pPr>
            <a:r>
              <a:rPr lang="en-US" dirty="0"/>
              <a:t>[40] McClean, J. R., </a:t>
            </a:r>
            <a:r>
              <a:rPr lang="en-US" dirty="0" err="1"/>
              <a:t>Boixo</a:t>
            </a:r>
            <a:r>
              <a:rPr lang="en-US" dirty="0"/>
              <a:t>, S., </a:t>
            </a:r>
            <a:r>
              <a:rPr lang="en-US" dirty="0" err="1"/>
              <a:t>Smelyanskiy</a:t>
            </a:r>
            <a:r>
              <a:rPr lang="en-US" dirty="0"/>
              <a:t>, V. N., </a:t>
            </a:r>
            <a:r>
              <a:rPr lang="en-US" dirty="0" err="1"/>
              <a:t>Babbush</a:t>
            </a:r>
            <a:r>
              <a:rPr lang="en-US" dirty="0"/>
              <a:t>, R., &amp; Neven, H. (2018). Barren plateaus in quantum neural network training landscapes. </a:t>
            </a:r>
            <a:r>
              <a:rPr lang="en-US" i="1" dirty="0"/>
              <a:t>Nature communications</a:t>
            </a:r>
            <a:r>
              <a:rPr lang="en-US" dirty="0"/>
              <a:t>, </a:t>
            </a:r>
            <a:r>
              <a:rPr lang="en-US" i="1" dirty="0"/>
              <a:t>9</a:t>
            </a:r>
            <a:r>
              <a:rPr lang="en-US" dirty="0"/>
              <a:t>(1), 1-6.</a:t>
            </a:r>
          </a:p>
        </p:txBody>
      </p:sp>
    </p:spTree>
    <p:extLst>
      <p:ext uri="{BB962C8B-B14F-4D97-AF65-F5344CB8AC3E}">
        <p14:creationId xmlns:p14="http://schemas.microsoft.com/office/powerpoint/2010/main" val="291142793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27F81-8216-46DD-9A9A-9717BCAA2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36113-F108-43CD-9924-D6E3E16734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[41] Batra, K., Zorn, K. M., Foil, D. H., </a:t>
            </a:r>
            <a:r>
              <a:rPr lang="en-US" dirty="0" err="1"/>
              <a:t>Minerali</a:t>
            </a:r>
            <a:r>
              <a:rPr lang="en-US" dirty="0"/>
              <a:t>, E., </a:t>
            </a:r>
            <a:r>
              <a:rPr lang="en-US" dirty="0" err="1"/>
              <a:t>Gawriljuk</a:t>
            </a:r>
            <a:r>
              <a:rPr lang="en-US" dirty="0"/>
              <a:t>, V. O., Lane, T. R., &amp; Ekins, S. (2020). Quantum Machine Learning for Drug Discovery.</a:t>
            </a:r>
          </a:p>
          <a:p>
            <a:pPr marL="0" indent="0">
              <a:buNone/>
            </a:pPr>
            <a:r>
              <a:rPr lang="en-US" dirty="0"/>
              <a:t>[42] </a:t>
            </a:r>
            <a:r>
              <a:rPr lang="en-US" dirty="0" err="1"/>
              <a:t>Dallaire</a:t>
            </a:r>
            <a:r>
              <a:rPr lang="en-US" dirty="0"/>
              <a:t>-Demers, P. L., &amp; </a:t>
            </a:r>
            <a:r>
              <a:rPr lang="en-US" dirty="0" err="1"/>
              <a:t>Killoran</a:t>
            </a:r>
            <a:r>
              <a:rPr lang="en-US" dirty="0"/>
              <a:t>, N. (2018). Quantum generative adversarial networks. </a:t>
            </a:r>
            <a:r>
              <a:rPr lang="en-US" i="1" dirty="0"/>
              <a:t>Physical Review A</a:t>
            </a:r>
            <a:r>
              <a:rPr lang="en-US" dirty="0"/>
              <a:t>, </a:t>
            </a:r>
            <a:r>
              <a:rPr lang="en-US" i="1" dirty="0"/>
              <a:t>98</a:t>
            </a:r>
            <a:r>
              <a:rPr lang="en-US" dirty="0"/>
              <a:t>(1), 012324.</a:t>
            </a:r>
          </a:p>
          <a:p>
            <a:pPr marL="0" indent="0">
              <a:buNone/>
            </a:pPr>
            <a:r>
              <a:rPr lang="en-US" dirty="0"/>
              <a:t>[43] Ganger, M., &amp; Hu, W. (2019). Quantum Multiple Q-Learning. </a:t>
            </a:r>
            <a:r>
              <a:rPr lang="en-US" i="1" dirty="0"/>
              <a:t>International Journal of Intelligence Science</a:t>
            </a:r>
            <a:r>
              <a:rPr lang="en-US" dirty="0"/>
              <a:t>, </a:t>
            </a:r>
            <a:r>
              <a:rPr lang="en-US" i="1" dirty="0"/>
              <a:t>9</a:t>
            </a:r>
            <a:r>
              <a:rPr lang="en-US" dirty="0"/>
              <a:t>(01), 1.</a:t>
            </a:r>
          </a:p>
          <a:p>
            <a:pPr marL="0" indent="0">
              <a:buNone/>
            </a:pPr>
            <a:r>
              <a:rPr lang="en-US" dirty="0"/>
              <a:t>[44] Hu, W., &amp; Hu, J. (2019). Reinforcement Learning with Deep Quantum Neural Networks. </a:t>
            </a:r>
            <a:r>
              <a:rPr lang="en-US" i="1" dirty="0"/>
              <a:t>Journal of Quantum Information Science</a:t>
            </a:r>
            <a:r>
              <a:rPr lang="en-US" dirty="0"/>
              <a:t>, </a:t>
            </a:r>
            <a:r>
              <a:rPr lang="en-US" i="1" dirty="0"/>
              <a:t>9</a:t>
            </a:r>
            <a:r>
              <a:rPr lang="en-US" dirty="0"/>
              <a:t>(1), 1-14.</a:t>
            </a:r>
          </a:p>
          <a:p>
            <a:pPr marL="0" indent="0">
              <a:buNone/>
            </a:pPr>
            <a:r>
              <a:rPr lang="en-US" dirty="0"/>
              <a:t>[45] Chen, S. Y. C., Yang, C. H. H., Qi, J., Chen, P. Y., Ma, X., &amp; </a:t>
            </a:r>
            <a:r>
              <a:rPr lang="en-US" dirty="0" err="1"/>
              <a:t>Goan</a:t>
            </a:r>
            <a:r>
              <a:rPr lang="en-US" dirty="0"/>
              <a:t>, H. S. (2020). Variational quantum circuits for deep reinforcement learning. </a:t>
            </a:r>
            <a:r>
              <a:rPr lang="en-US" i="1" dirty="0"/>
              <a:t>IEEE Access</a:t>
            </a:r>
            <a:r>
              <a:rPr lang="en-US" dirty="0"/>
              <a:t>, </a:t>
            </a:r>
            <a:r>
              <a:rPr lang="en-US" i="1" dirty="0"/>
              <a:t>8</a:t>
            </a:r>
            <a:r>
              <a:rPr lang="en-US" dirty="0"/>
              <a:t>, 141007-141024.</a:t>
            </a:r>
          </a:p>
        </p:txBody>
      </p:sp>
    </p:spTree>
    <p:extLst>
      <p:ext uri="{BB962C8B-B14F-4D97-AF65-F5344CB8AC3E}">
        <p14:creationId xmlns:p14="http://schemas.microsoft.com/office/powerpoint/2010/main" val="347650746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78E45-8650-43FE-B234-3550522B6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Citations 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4467C9-D70C-4187-8CA4-C561BE8083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[46] Lockwood, O., &amp; Si, M. (2020, October). Reinforcement Learning with Quantum Variational Circuit. In </a:t>
            </a:r>
            <a:r>
              <a:rPr lang="en-US" i="1" dirty="0"/>
              <a:t>Proceedings of the AAAI Conference on Artificial Intelligence and Interactive Digital Entertainment</a:t>
            </a:r>
            <a:r>
              <a:rPr lang="en-US" dirty="0"/>
              <a:t> (Vol. 16, No. 1, pp. 245-251).</a:t>
            </a:r>
          </a:p>
          <a:p>
            <a:pPr marL="0" indent="0">
              <a:buNone/>
            </a:pPr>
            <a:r>
              <a:rPr lang="en-US" dirty="0"/>
              <a:t>[47] </a:t>
            </a:r>
            <a:r>
              <a:rPr lang="en-US" dirty="0" err="1"/>
              <a:t>Aleksandrowicz</a:t>
            </a:r>
            <a:r>
              <a:rPr lang="en-US" dirty="0"/>
              <a:t>, G., Alexander, T., </a:t>
            </a:r>
            <a:r>
              <a:rPr lang="en-US" dirty="0" err="1"/>
              <a:t>Barkoutsos</a:t>
            </a:r>
            <a:r>
              <a:rPr lang="en-US" dirty="0"/>
              <a:t>, P., Bello, L., Ben-Haim, Y., Bucher, D., ... &amp; Chow, J. M. (2019). </a:t>
            </a:r>
            <a:r>
              <a:rPr lang="en-US" dirty="0" err="1"/>
              <a:t>Qiskit</a:t>
            </a:r>
            <a:r>
              <a:rPr lang="en-US" dirty="0"/>
              <a:t>: An open-source framework for quantum computing. </a:t>
            </a:r>
            <a:r>
              <a:rPr lang="en-US" i="1" dirty="0"/>
              <a:t>Accessed on: Mar</a:t>
            </a:r>
            <a:r>
              <a:rPr lang="en-US" dirty="0"/>
              <a:t>, </a:t>
            </a:r>
            <a:r>
              <a:rPr lang="en-US" i="1" dirty="0"/>
              <a:t>16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801473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25F4C4-FF6C-4432-9E72-A489917B1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</a:t>
            </a:r>
            <a:r>
              <a:rPr lang="en-US" i="1" dirty="0"/>
              <a:t> really</a:t>
            </a:r>
            <a:r>
              <a:rPr lang="en-US" dirty="0"/>
              <a:t> is RL?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73710C4-F88A-4C03-BB73-5129914A44E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2897" y="1488352"/>
            <a:ext cx="5454070" cy="22703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10D990E-5A57-4155-9BD2-6DA96F7299D4}"/>
              </a:ext>
            </a:extLst>
          </p:cNvPr>
          <p:cNvSpPr txBox="1"/>
          <p:nvPr/>
        </p:nvSpPr>
        <p:spPr>
          <a:xfrm>
            <a:off x="8579910" y="1563084"/>
            <a:ext cx="639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[1]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5A4E04-650D-438A-89EA-E2B56C2349E2}"/>
              </a:ext>
            </a:extLst>
          </p:cNvPr>
          <p:cNvSpPr txBox="1"/>
          <p:nvPr/>
        </p:nvSpPr>
        <p:spPr>
          <a:xfrm>
            <a:off x="744984" y="3815809"/>
            <a:ext cx="106088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Technical Blurb: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RL is an optimization problem: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127FF24-B220-4C7F-B674-E95C92DE5B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0617" y="4435024"/>
            <a:ext cx="3248025" cy="63817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E583DC2-15A9-4D1B-B989-E4E81AD51A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0617" y="5073199"/>
            <a:ext cx="2771775" cy="65722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8C82B6-5FC4-4992-8B3D-52BFBD3AD0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60617" y="5635353"/>
            <a:ext cx="1571625" cy="504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54249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0FAE6A-5F29-464D-BE16-F569BC2266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 you do RL?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1F186D-AB7A-4B22-B5E2-1B6B32AF2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Model Based:</a:t>
            </a:r>
          </a:p>
          <a:p>
            <a:pPr lvl="1"/>
            <a:r>
              <a:rPr lang="en-US" dirty="0"/>
              <a:t>Given the model</a:t>
            </a:r>
          </a:p>
          <a:p>
            <a:pPr lvl="1"/>
            <a:r>
              <a:rPr lang="en-US" dirty="0"/>
              <a:t>Learn the model</a:t>
            </a:r>
          </a:p>
          <a:p>
            <a:r>
              <a:rPr lang="en-US" dirty="0"/>
              <a:t>Model Free:</a:t>
            </a:r>
          </a:p>
          <a:p>
            <a:pPr lvl="1"/>
            <a:r>
              <a:rPr lang="en-US" dirty="0"/>
              <a:t>Value Methods</a:t>
            </a:r>
          </a:p>
          <a:p>
            <a:pPr lvl="1"/>
            <a:r>
              <a:rPr lang="en-US" dirty="0"/>
              <a:t>Policy Methods</a:t>
            </a:r>
          </a:p>
          <a:p>
            <a:pPr lvl="1"/>
            <a:r>
              <a:rPr lang="en-US" dirty="0"/>
              <a:t>Actor-Critic Methods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80B684-39CB-4851-A305-267127FD8B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1545" y="1239668"/>
            <a:ext cx="4162425" cy="43815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CFC3729-43B1-4E99-AA5F-FB819EFF91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8744" y="3151573"/>
            <a:ext cx="3248025" cy="476250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89E1C58F-E4A8-4EC4-BAFD-41B99B0A1A1B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flipH="1">
            <a:off x="7782757" y="1677818"/>
            <a:ext cx="1" cy="47608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546526D-16D2-483E-8821-E2078880B8E8}"/>
              </a:ext>
            </a:extLst>
          </p:cNvPr>
          <p:cNvCxnSpPr>
            <a:cxnSpLocks/>
          </p:cNvCxnSpPr>
          <p:nvPr/>
        </p:nvCxnSpPr>
        <p:spPr>
          <a:xfrm flipV="1">
            <a:off x="3595456" y="2430131"/>
            <a:ext cx="2106089" cy="13340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>
            <a:extLst>
              <a:ext uri="{FF2B5EF4-FFF2-40B4-BE49-F238E27FC236}">
                <a16:creationId xmlns:a16="http://schemas.microsoft.com/office/drawing/2014/main" id="{4885C4F4-F86B-4EE8-A0B3-E18205F75D9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2557" y="2153906"/>
            <a:ext cx="3200400" cy="552450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6404D4F-1780-4F78-B238-2C8CD937ADAF}"/>
              </a:ext>
            </a:extLst>
          </p:cNvPr>
          <p:cNvCxnSpPr>
            <a:stCxn id="10" idx="2"/>
            <a:endCxn id="5" idx="0"/>
          </p:cNvCxnSpPr>
          <p:nvPr/>
        </p:nvCxnSpPr>
        <p:spPr>
          <a:xfrm>
            <a:off x="7782757" y="2706356"/>
            <a:ext cx="0" cy="4452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C4AE1AFC-861A-4843-82D5-C1B88E82F5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73383" y="4298827"/>
            <a:ext cx="5880417" cy="685252"/>
          </a:xfrm>
          <a:prstGeom prst="rect">
            <a:avLst/>
          </a:prstGeom>
        </p:spPr>
      </p:pic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7FF2CA7C-CE21-4CBC-9D07-911B9130E09E}"/>
              </a:ext>
            </a:extLst>
          </p:cNvPr>
          <p:cNvCxnSpPr>
            <a:cxnSpLocks/>
            <a:endCxn id="18" idx="1"/>
          </p:cNvCxnSpPr>
          <p:nvPr/>
        </p:nvCxnSpPr>
        <p:spPr>
          <a:xfrm>
            <a:off x="3710866" y="4136994"/>
            <a:ext cx="1762517" cy="5044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>
            <a:extLst>
              <a:ext uri="{FF2B5EF4-FFF2-40B4-BE49-F238E27FC236}">
                <a16:creationId xmlns:a16="http://schemas.microsoft.com/office/drawing/2014/main" id="{B8C3B062-A09F-4D2A-805D-64D06F4C07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5793" y="5495073"/>
            <a:ext cx="4417981" cy="1010172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AB9A5F59-EEA1-4E32-B9A9-F2DE18CC0775}"/>
              </a:ext>
            </a:extLst>
          </p:cNvPr>
          <p:cNvCxnSpPr/>
          <p:nvPr/>
        </p:nvCxnSpPr>
        <p:spPr>
          <a:xfrm>
            <a:off x="3382392" y="4793942"/>
            <a:ext cx="1864311" cy="6214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995079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99C28-C59D-4DB8-8BA2-E5ED18E321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6571"/>
            <a:ext cx="10515600" cy="1325563"/>
          </a:xfrm>
        </p:spPr>
        <p:txBody>
          <a:bodyPr/>
          <a:lstStyle/>
          <a:p>
            <a:r>
              <a:rPr lang="en-US" dirty="0"/>
              <a:t>What can RL do?</a:t>
            </a:r>
          </a:p>
        </p:txBody>
      </p:sp>
      <p:pic>
        <p:nvPicPr>
          <p:cNvPr id="2050" name="Picture 2" descr="Volume 518 | Nature">
            <a:extLst>
              <a:ext uri="{FF2B5EF4-FFF2-40B4-BE49-F238E27FC236}">
                <a16:creationId xmlns:a16="http://schemas.microsoft.com/office/drawing/2014/main" id="{880630B9-C8F2-45F9-9DF7-7053AACAD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208" y="1462134"/>
            <a:ext cx="1905000" cy="24955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>
            <a:extLst>
              <a:ext uri="{FF2B5EF4-FFF2-40B4-BE49-F238E27FC236}">
                <a16:creationId xmlns:a16="http://schemas.microsoft.com/office/drawing/2014/main" id="{49FCF003-550A-4D73-8537-E96FFF692A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25798" y="1448304"/>
            <a:ext cx="1926114" cy="25232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3A7EA7C8-4533-4AED-ABC2-A2FEEDE6AC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12482" y="1410902"/>
            <a:ext cx="1905000" cy="2524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Science: 362 (6419)">
            <a:extLst>
              <a:ext uri="{FF2B5EF4-FFF2-40B4-BE49-F238E27FC236}">
                <a16:creationId xmlns:a16="http://schemas.microsoft.com/office/drawing/2014/main" id="{C3EF0109-2C3A-4D8A-BDF6-20FACCBB8C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0769" y="1462134"/>
            <a:ext cx="1957290" cy="24867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Dota 2: Patch 7.24 is Live">
            <a:extLst>
              <a:ext uri="{FF2B5EF4-FFF2-40B4-BE49-F238E27FC236}">
                <a16:creationId xmlns:a16="http://schemas.microsoft.com/office/drawing/2014/main" id="{0385F487-01B4-43D6-9DBA-DA99A85CAB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93176" y="1447846"/>
            <a:ext cx="2177988" cy="1225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4C5BD0-D304-45DE-B8F4-B6CA00F63601}"/>
              </a:ext>
            </a:extLst>
          </p:cNvPr>
          <p:cNvSpPr txBox="1"/>
          <p:nvPr/>
        </p:nvSpPr>
        <p:spPr>
          <a:xfrm>
            <a:off x="393208" y="40148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[2], [3]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5C6589F-C3A5-40FA-9BB3-F4034447683C}"/>
              </a:ext>
            </a:extLst>
          </p:cNvPr>
          <p:cNvSpPr txBox="1"/>
          <p:nvPr/>
        </p:nvSpPr>
        <p:spPr>
          <a:xfrm>
            <a:off x="2743200" y="40148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[4]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633F5F-38C4-4A39-B752-CBA265A14923}"/>
              </a:ext>
            </a:extLst>
          </p:cNvPr>
          <p:cNvSpPr txBox="1"/>
          <p:nvPr/>
        </p:nvSpPr>
        <p:spPr>
          <a:xfrm>
            <a:off x="5050769" y="40148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[5]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E535EB-3233-448D-9690-99938F79815E}"/>
              </a:ext>
            </a:extLst>
          </p:cNvPr>
          <p:cNvSpPr txBox="1"/>
          <p:nvPr/>
        </p:nvSpPr>
        <p:spPr>
          <a:xfrm>
            <a:off x="7443184" y="4014834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[6], [7]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6070E18-1F6C-4DE6-B426-DC78F3C8EDC6}"/>
              </a:ext>
            </a:extLst>
          </p:cNvPr>
          <p:cNvSpPr txBox="1"/>
          <p:nvPr/>
        </p:nvSpPr>
        <p:spPr>
          <a:xfrm>
            <a:off x="9793176" y="2723719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[8]</a:t>
            </a:r>
          </a:p>
        </p:txBody>
      </p:sp>
    </p:spTree>
    <p:extLst>
      <p:ext uri="{BB962C8B-B14F-4D97-AF65-F5344CB8AC3E}">
        <p14:creationId xmlns:p14="http://schemas.microsoft.com/office/powerpoint/2010/main" val="997463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Solving Rubik￢ﾀﾙs Cube with a Robot Hand: Uncut">
            <a:hlinkClick r:id="" action="ppaction://media"/>
            <a:extLst>
              <a:ext uri="{FF2B5EF4-FFF2-40B4-BE49-F238E27FC236}">
                <a16:creationId xmlns:a16="http://schemas.microsoft.com/office/drawing/2014/main" id="{EF69C577-6FC2-4EF2-AA68-F9A7B1178A82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722050" y="266331"/>
            <a:ext cx="10747900" cy="604569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F6961A7-48A5-4BE2-B4FF-8748D0C8F056}"/>
              </a:ext>
            </a:extLst>
          </p:cNvPr>
          <p:cNvSpPr txBox="1"/>
          <p:nvPr/>
        </p:nvSpPr>
        <p:spPr>
          <a:xfrm>
            <a:off x="798990" y="6312025"/>
            <a:ext cx="404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[9]</a:t>
            </a:r>
          </a:p>
        </p:txBody>
      </p:sp>
    </p:spTree>
    <p:extLst>
      <p:ext uri="{BB962C8B-B14F-4D97-AF65-F5344CB8AC3E}">
        <p14:creationId xmlns:p14="http://schemas.microsoft.com/office/powerpoint/2010/main" val="77532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nline Media 3" title="Learning to drive in a day">
            <a:hlinkClick r:id="" action="ppaction://media"/>
            <a:extLst>
              <a:ext uri="{FF2B5EF4-FFF2-40B4-BE49-F238E27FC236}">
                <a16:creationId xmlns:a16="http://schemas.microsoft.com/office/drawing/2014/main" id="{4FC59FAA-FAFC-4D17-B563-D61149974DE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532660" y="156469"/>
            <a:ext cx="10688715" cy="60124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66E935-669D-431A-A358-C05F413563F6}"/>
              </a:ext>
            </a:extLst>
          </p:cNvPr>
          <p:cNvSpPr txBox="1"/>
          <p:nvPr/>
        </p:nvSpPr>
        <p:spPr>
          <a:xfrm>
            <a:off x="532660" y="6303146"/>
            <a:ext cx="25567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[10]</a:t>
            </a:r>
          </a:p>
        </p:txBody>
      </p:sp>
    </p:spTree>
    <p:extLst>
      <p:ext uri="{BB962C8B-B14F-4D97-AF65-F5344CB8AC3E}">
        <p14:creationId xmlns:p14="http://schemas.microsoft.com/office/powerpoint/2010/main" val="1392951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3D9B65-1904-4046-B155-847A5D787C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78759"/>
            <a:ext cx="10515600" cy="1325563"/>
          </a:xfrm>
        </p:spPr>
        <p:txBody>
          <a:bodyPr/>
          <a:lstStyle/>
          <a:p>
            <a:r>
              <a:rPr lang="en-US" dirty="0"/>
              <a:t>Problems with RL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D230A-95AE-4930-8321-689204F82D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27464"/>
            <a:ext cx="10880324" cy="5513032"/>
          </a:xfrm>
        </p:spPr>
        <p:txBody>
          <a:bodyPr>
            <a:normAutofit/>
          </a:bodyPr>
          <a:lstStyle/>
          <a:p>
            <a:r>
              <a:rPr lang="en-US" sz="2000" dirty="0"/>
              <a:t>“</a:t>
            </a:r>
            <a:r>
              <a:rPr lang="en-US" sz="2000" i="1" dirty="0"/>
              <a:t>Whenever someone asks me if reinforcement learning can solve their problem, I tell them it can’t. I think this is right at least 70% of the time.” </a:t>
            </a:r>
            <a:r>
              <a:rPr lang="en-US" sz="2000" dirty="0"/>
              <a:t>–Alex </a:t>
            </a:r>
            <a:r>
              <a:rPr lang="en-US" sz="2000" dirty="0" err="1"/>
              <a:t>Irpan</a:t>
            </a:r>
            <a:endParaRPr lang="en-US" sz="2000" dirty="0"/>
          </a:p>
          <a:p>
            <a:r>
              <a:rPr lang="en-US" sz="2000" dirty="0"/>
              <a:t>Brittle, so, </a:t>
            </a:r>
            <a:r>
              <a:rPr lang="en-US" sz="2000" i="1" dirty="0"/>
              <a:t>so</a:t>
            </a:r>
            <a:r>
              <a:rPr lang="en-US" sz="2000" dirty="0"/>
              <a:t> brittle:</a:t>
            </a:r>
          </a:p>
          <a:p>
            <a:pPr lvl="1"/>
            <a:r>
              <a:rPr lang="en-US" sz="1800" dirty="0"/>
              <a:t>[11], [12], [13]</a:t>
            </a:r>
            <a:endParaRPr lang="en-US" sz="2000" dirty="0"/>
          </a:p>
          <a:p>
            <a:r>
              <a:rPr lang="en-US" sz="2000" dirty="0"/>
              <a:t>Inefficient:</a:t>
            </a:r>
          </a:p>
          <a:p>
            <a:pPr lvl="1"/>
            <a:r>
              <a:rPr lang="en-US" sz="1800" dirty="0"/>
              <a:t>Millions of frames (dozens of hours) to play Atari</a:t>
            </a:r>
          </a:p>
          <a:p>
            <a:pPr lvl="1"/>
            <a:r>
              <a:rPr lang="en-US" sz="1800" dirty="0"/>
              <a:t>&gt; $10,000,000 of TPU time to train </a:t>
            </a:r>
            <a:r>
              <a:rPr lang="en-US" sz="1800" dirty="0" err="1"/>
              <a:t>AlphaStar</a:t>
            </a:r>
            <a:endParaRPr lang="en-US" sz="1800" dirty="0"/>
          </a:p>
          <a:p>
            <a:pPr lvl="1"/>
            <a:r>
              <a:rPr lang="en-US" sz="1800" dirty="0"/>
              <a:t>In 2018, AlphaGo Zero &gt;$30,000,000 of TPU time</a:t>
            </a:r>
          </a:p>
          <a:p>
            <a:r>
              <a:rPr lang="en-US" sz="2000" dirty="0"/>
              <a:t>Environmental Impact: [14], [15]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CC1854-298B-4DDB-9E31-EECC3E572B6D}"/>
              </a:ext>
            </a:extLst>
          </p:cNvPr>
          <p:cNvCxnSpPr>
            <a:cxnSpLocks/>
          </p:cNvCxnSpPr>
          <p:nvPr/>
        </p:nvCxnSpPr>
        <p:spPr>
          <a:xfrm>
            <a:off x="3222594" y="2263806"/>
            <a:ext cx="4243526" cy="24114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C5B50EC1-2838-47B1-BB87-1FE3CDD7C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2521" y="4163627"/>
            <a:ext cx="6897584" cy="2570918"/>
          </a:xfrm>
          <a:prstGeom prst="rect">
            <a:avLst/>
          </a:prstGeom>
        </p:spPr>
      </p:pic>
      <p:pic>
        <p:nvPicPr>
          <p:cNvPr id="3074" name="Picture 2" descr="Plot from VIME paper">
            <a:extLst>
              <a:ext uri="{FF2B5EF4-FFF2-40B4-BE49-F238E27FC236}">
                <a16:creationId xmlns:a16="http://schemas.microsoft.com/office/drawing/2014/main" id="{E853DA5C-F9DA-4643-8095-72A683D9F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16902" y="1748417"/>
            <a:ext cx="4189793" cy="278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526701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579</TotalTime>
  <Words>3034</Words>
  <Application>Microsoft Office PowerPoint</Application>
  <PresentationFormat>Widescreen</PresentationFormat>
  <Paragraphs>198</Paragraphs>
  <Slides>37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1" baseType="lpstr">
      <vt:lpstr>Arial</vt:lpstr>
      <vt:lpstr>Calibri</vt:lpstr>
      <vt:lpstr>Calibri Light</vt:lpstr>
      <vt:lpstr>Office Theme</vt:lpstr>
      <vt:lpstr>AI and Society Talk 11/19</vt:lpstr>
      <vt:lpstr>Overview </vt:lpstr>
      <vt:lpstr>What is Reinforcement Learning?</vt:lpstr>
      <vt:lpstr>What really is RL?</vt:lpstr>
      <vt:lpstr>How do you do RL?</vt:lpstr>
      <vt:lpstr>What can RL do?</vt:lpstr>
      <vt:lpstr>PowerPoint Presentation</vt:lpstr>
      <vt:lpstr>PowerPoint Presentation</vt:lpstr>
      <vt:lpstr>Problems with RL </vt:lpstr>
      <vt:lpstr>Real World RL</vt:lpstr>
      <vt:lpstr>What is Quantum Computing?</vt:lpstr>
      <vt:lpstr>Why Quantum Computing?</vt:lpstr>
      <vt:lpstr>How do you do Quantum Computing?</vt:lpstr>
      <vt:lpstr>How do you do Quantum Computing? (cont.)</vt:lpstr>
      <vt:lpstr>What can Quantum Computing do?</vt:lpstr>
      <vt:lpstr>What is Quantum Machine Learning?</vt:lpstr>
      <vt:lpstr>How do you do QML?</vt:lpstr>
      <vt:lpstr>How do you do QML? (cont.)</vt:lpstr>
      <vt:lpstr>QVC (cont.)</vt:lpstr>
      <vt:lpstr>What can you do with QML?</vt:lpstr>
      <vt:lpstr>What can you do with QML? </vt:lpstr>
      <vt:lpstr>Problems with QML</vt:lpstr>
      <vt:lpstr>Quantum Reinforcement Learning</vt:lpstr>
      <vt:lpstr>Our work [46]</vt:lpstr>
      <vt:lpstr>Our work (cont.)</vt:lpstr>
      <vt:lpstr>What can you do? </vt:lpstr>
      <vt:lpstr>Questions?</vt:lpstr>
      <vt:lpstr>Citations </vt:lpstr>
      <vt:lpstr>Citations (cont.)</vt:lpstr>
      <vt:lpstr>Citations (cont.)</vt:lpstr>
      <vt:lpstr>Citations (cont.)</vt:lpstr>
      <vt:lpstr>Citations (cont.)</vt:lpstr>
      <vt:lpstr>Citations (cont.)</vt:lpstr>
      <vt:lpstr>Citations (cont.)</vt:lpstr>
      <vt:lpstr>Citations (cont.)</vt:lpstr>
      <vt:lpstr>Citations (cont.)</vt:lpstr>
      <vt:lpstr>Citations (cont.)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 and Society Talk</dc:title>
  <dc:creator>Owen Lockwood</dc:creator>
  <cp:lastModifiedBy>Owen Lockwood</cp:lastModifiedBy>
  <cp:revision>80</cp:revision>
  <dcterms:created xsi:type="dcterms:W3CDTF">2020-11-18T22:36:35Z</dcterms:created>
  <dcterms:modified xsi:type="dcterms:W3CDTF">2020-12-01T22:44:23Z</dcterms:modified>
</cp:coreProperties>
</file>

<file path=docProps/thumbnail.jpeg>
</file>